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22"/>
  </p:notesMasterIdLst>
  <p:sldIdLst>
    <p:sldId id="256" r:id="rId2"/>
    <p:sldId id="257" r:id="rId3"/>
    <p:sldId id="258" r:id="rId4"/>
    <p:sldId id="262" r:id="rId5"/>
    <p:sldId id="261" r:id="rId6"/>
    <p:sldId id="260" r:id="rId7"/>
    <p:sldId id="259" r:id="rId8"/>
    <p:sldId id="263" r:id="rId9"/>
    <p:sldId id="264" r:id="rId10"/>
    <p:sldId id="265" r:id="rId11"/>
    <p:sldId id="269" r:id="rId12"/>
    <p:sldId id="270" r:id="rId13"/>
    <p:sldId id="266" r:id="rId14"/>
    <p:sldId id="267" r:id="rId15"/>
    <p:sldId id="268" r:id="rId16"/>
    <p:sldId id="271" r:id="rId17"/>
    <p:sldId id="272" r:id="rId18"/>
    <p:sldId id="273" r:id="rId19"/>
    <p:sldId id="274" r:id="rId20"/>
    <p:sldId id="275" r:id="rId21"/>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236" y="22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7AF890-1CC7-4EB7-902C-AD1816AA6095}" type="datetimeFigureOut">
              <a:rPr lang="zh-TW" altLang="en-US" smtClean="0"/>
              <a:t>2013/3/26</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791E23-E169-462C-92A8-55E4F4DDBF7C}" type="slidenum">
              <a:rPr lang="zh-TW" altLang="en-US" smtClean="0"/>
              <a:t>‹#›</a:t>
            </a:fld>
            <a:endParaRPr lang="zh-TW" altLang="en-US"/>
          </a:p>
        </p:txBody>
      </p:sp>
    </p:spTree>
    <p:extLst>
      <p:ext uri="{BB962C8B-B14F-4D97-AF65-F5344CB8AC3E}">
        <p14:creationId xmlns:p14="http://schemas.microsoft.com/office/powerpoint/2010/main" val="3103014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Ref idx="1002">
        <a:schemeClr val="bg2"/>
      </p:bgRef>
    </p:bg>
    <p:spTree>
      <p:nvGrpSpPr>
        <p:cNvPr id="1" name=""/>
        <p:cNvGrpSpPr/>
        <p:nvPr/>
      </p:nvGrpSpPr>
      <p:grpSpPr>
        <a:xfrm>
          <a:off x="0" y="0"/>
          <a:ext cx="0" cy="0"/>
          <a:chOff x="0" y="0"/>
          <a:chExt cx="0" cy="0"/>
        </a:xfrm>
      </p:grpSpPr>
      <p:sp>
        <p:nvSpPr>
          <p:cNvPr id="7" name="手繪多邊形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手繪多邊形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標題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zh-TW" altLang="en-US" smtClean="0"/>
              <a:t>按一下以編輯母片標題樣式</a:t>
            </a:r>
            <a:endParaRPr kumimoji="0" lang="en-US"/>
          </a:p>
        </p:txBody>
      </p:sp>
      <p:sp>
        <p:nvSpPr>
          <p:cNvPr id="17" name="副標題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TW" altLang="en-US" smtClean="0"/>
              <a:t>按一下以編輯母片副標題樣式</a:t>
            </a:r>
            <a:endParaRPr kumimoji="0" lang="en-US"/>
          </a:p>
        </p:txBody>
      </p:sp>
      <p:sp>
        <p:nvSpPr>
          <p:cNvPr id="30" name="日期版面配置區 29"/>
          <p:cNvSpPr>
            <a:spLocks noGrp="1"/>
          </p:cNvSpPr>
          <p:nvPr>
            <p:ph type="dt" sz="half" idx="10"/>
          </p:nvPr>
        </p:nvSpPr>
        <p:spPr/>
        <p:txBody>
          <a:bodyPr/>
          <a:lstStyle/>
          <a:p>
            <a:fld id="{9469497F-E775-44BB-A7E3-8EEB0460381D}" type="datetime1">
              <a:rPr lang="zh-TW" altLang="en-US" smtClean="0"/>
              <a:t>2013/3/26</a:t>
            </a:fld>
            <a:endParaRPr lang="zh-TW" altLang="en-US"/>
          </a:p>
        </p:txBody>
      </p:sp>
      <p:sp>
        <p:nvSpPr>
          <p:cNvPr id="19" name="頁尾版面配置區 18"/>
          <p:cNvSpPr>
            <a:spLocks noGrp="1"/>
          </p:cNvSpPr>
          <p:nvPr>
            <p:ph type="ftr" sz="quarter" idx="11"/>
          </p:nvPr>
        </p:nvSpPr>
        <p:spPr/>
        <p:txBody>
          <a:bodyPr/>
          <a:lstStyle/>
          <a:p>
            <a:endParaRPr lang="zh-TW" altLang="en-US"/>
          </a:p>
        </p:txBody>
      </p:sp>
      <p:sp>
        <p:nvSpPr>
          <p:cNvPr id="27" name="投影片編號版面配置區 26"/>
          <p:cNvSpPr>
            <a:spLocks noGrp="1"/>
          </p:cNvSpPr>
          <p:nvPr>
            <p:ph type="sldNum" sz="quarter" idx="12"/>
          </p:nvPr>
        </p:nvSpPr>
        <p:spPr/>
        <p:txBody>
          <a:bodyPr/>
          <a:lstStyle/>
          <a:p>
            <a:fld id="{F7CC785E-F357-41E6-A151-A254A58BB9CF}" type="slidenum">
              <a:rPr lang="zh-TW" altLang="en-US" smtClean="0"/>
              <a:t>‹#›</a:t>
            </a:fld>
            <a:endParaRPr lang="zh-TW"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lgn="l">
              <a:defRPr/>
            </a:lvl1pPr>
          </a:lstStyle>
          <a:p>
            <a:r>
              <a:rPr kumimoji="0" lang="zh-TW" altLang="en-US" smtClean="0"/>
              <a:t>按一下以編輯母片標題樣式</a:t>
            </a:r>
            <a:endParaRPr kumimoji="0" lang="en-US"/>
          </a:p>
        </p:txBody>
      </p:sp>
      <p:sp>
        <p:nvSpPr>
          <p:cNvPr id="3" name="內容版面配置區 2"/>
          <p:cNvSpPr>
            <a:spLocks noGrp="1"/>
          </p:cNvSpPr>
          <p:nvPr>
            <p:ph idx="1"/>
          </p:nvPr>
        </p:nvSpPr>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F4669F6A-7A0B-4719-A9CC-243D91A8E9B1}" type="datetime1">
              <a:rPr lang="zh-TW" altLang="en-US" smtClean="0"/>
              <a:t>2013/3/26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7CC785E-F357-41E6-A151-A254A58BB9CF}" type="slidenum">
              <a:rPr lang="zh-TW" altLang="en-US" smtClean="0"/>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bg>
      <p:bgRef idx="1002">
        <a:schemeClr val="bg2"/>
      </p:bgRef>
    </p:bg>
    <p:spTree>
      <p:nvGrpSpPr>
        <p:cNvPr id="1" name=""/>
        <p:cNvGrpSpPr/>
        <p:nvPr/>
      </p:nvGrpSpPr>
      <p:grpSpPr>
        <a:xfrm>
          <a:off x="0" y="0"/>
          <a:ext cx="0" cy="0"/>
          <a:chOff x="0" y="0"/>
          <a:chExt cx="0" cy="0"/>
        </a:xfrm>
      </p:grpSpPr>
      <p:sp>
        <p:nvSpPr>
          <p:cNvPr id="7" name="手繪多邊形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手繪多邊形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標題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TW" altLang="en-US" smtClean="0"/>
              <a:t>按一下以編輯母片文字樣式</a:t>
            </a:r>
          </a:p>
        </p:txBody>
      </p:sp>
      <p:sp>
        <p:nvSpPr>
          <p:cNvPr id="4" name="日期版面配置區 3"/>
          <p:cNvSpPr>
            <a:spLocks noGrp="1"/>
          </p:cNvSpPr>
          <p:nvPr>
            <p:ph type="dt" sz="half" idx="10"/>
          </p:nvPr>
        </p:nvSpPr>
        <p:spPr/>
        <p:txBody>
          <a:bodyPr/>
          <a:lstStyle/>
          <a:p>
            <a:fld id="{1E75CBC0-50A8-450C-972D-BF24AD034CEF}" type="datetime1">
              <a:rPr lang="zh-TW" altLang="en-US" smtClean="0"/>
              <a:t>2013/3/26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7CC785E-F357-41E6-A151-A254A58BB9CF}" type="slidenum">
              <a:rPr lang="zh-TW" altLang="en-US" smtClean="0"/>
              <a:t>‹#›</a:t>
            </a:fld>
            <a:endParaRPr lang="zh-TW"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7467600" cy="1143000"/>
          </a:xfrm>
        </p:spPr>
        <p:txBody>
          <a:bodyPr/>
          <a:lstStyle/>
          <a:p>
            <a:r>
              <a:rPr kumimoji="0" lang="zh-TW" altLang="en-US" smtClean="0"/>
              <a:t>按一下以編輯母片標題樣式</a:t>
            </a:r>
            <a:endParaRPr kumimoji="0" lang="en-US"/>
          </a:p>
        </p:txBody>
      </p:sp>
      <p:sp>
        <p:nvSpPr>
          <p:cNvPr id="3" name="內容版面配置區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內容版面配置區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F3AA8B6E-8C04-4CA8-BE14-FED10BAA1C57}" type="datetime1">
              <a:rPr lang="zh-TW" altLang="en-US" smtClean="0"/>
              <a:t>2013/3/26</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F7CC785E-F357-41E6-A151-A254A58BB9CF}" type="slidenum">
              <a:rPr lang="zh-TW" altLang="en-US" smtClean="0"/>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8229600" cy="1143000"/>
          </a:xfrm>
        </p:spPr>
        <p:txBody>
          <a:bodyPr anchor="ctr"/>
          <a:lstStyle>
            <a:lvl1pPr>
              <a:defRPr/>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TW" altLang="en-US" smtClean="0"/>
              <a:t>按一下以編輯母片文字樣式</a:t>
            </a:r>
          </a:p>
        </p:txBody>
      </p:sp>
      <p:sp>
        <p:nvSpPr>
          <p:cNvPr id="4" name="文字版面配置區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TW" altLang="en-US" smtClean="0"/>
              <a:t>按一下以編輯母片文字樣式</a:t>
            </a:r>
          </a:p>
        </p:txBody>
      </p:sp>
      <p:sp>
        <p:nvSpPr>
          <p:cNvPr id="5" name="內容版面配置區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6" name="內容版面配置區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日期版面配置區 6"/>
          <p:cNvSpPr>
            <a:spLocks noGrp="1"/>
          </p:cNvSpPr>
          <p:nvPr>
            <p:ph type="dt" sz="half" idx="10"/>
          </p:nvPr>
        </p:nvSpPr>
        <p:spPr/>
        <p:txBody>
          <a:bodyPr/>
          <a:lstStyle/>
          <a:p>
            <a:fld id="{9A5EC798-28A5-4CD4-BD42-6737D7EBC3CF}" type="datetime1">
              <a:rPr lang="zh-TW" altLang="en-US" smtClean="0"/>
              <a:t>2013/3/26</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F7CC785E-F357-41E6-A151-A254A58BB9CF}" type="slidenum">
              <a:rPr lang="zh-TW" altLang="en-US" smtClean="0"/>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320"/>
            <a:ext cx="7470648" cy="1143000"/>
          </a:xfrm>
        </p:spPr>
        <p:txBody>
          <a:bodyPr anchor="ctr"/>
          <a:lstStyle>
            <a:lvl1pPr algn="l">
              <a:defRPr sz="4600"/>
            </a:lvl1pPr>
          </a:lstStyle>
          <a:p>
            <a:r>
              <a:rPr kumimoji="0" lang="zh-TW" altLang="en-US" smtClean="0"/>
              <a:t>按一下以編輯母片標題樣式</a:t>
            </a:r>
            <a:endParaRPr kumimoji="0" lang="en-US"/>
          </a:p>
        </p:txBody>
      </p:sp>
      <p:sp>
        <p:nvSpPr>
          <p:cNvPr id="7" name="日期版面配置區 6"/>
          <p:cNvSpPr>
            <a:spLocks noGrp="1"/>
          </p:cNvSpPr>
          <p:nvPr>
            <p:ph type="dt" sz="half" idx="10"/>
          </p:nvPr>
        </p:nvSpPr>
        <p:spPr/>
        <p:txBody>
          <a:bodyPr/>
          <a:lstStyle/>
          <a:p>
            <a:fld id="{F68BED30-17A0-4483-8FDA-BCA1A41AE1FF}" type="datetime1">
              <a:rPr lang="zh-TW" altLang="en-US" smtClean="0"/>
              <a:t>2013/3/26</a:t>
            </a:fld>
            <a:endParaRPr lang="zh-TW" altLang="en-US"/>
          </a:p>
        </p:txBody>
      </p:sp>
      <p:sp>
        <p:nvSpPr>
          <p:cNvPr id="8" name="投影片編號版面配置區 7"/>
          <p:cNvSpPr>
            <a:spLocks noGrp="1"/>
          </p:cNvSpPr>
          <p:nvPr>
            <p:ph type="sldNum" sz="quarter" idx="11"/>
          </p:nvPr>
        </p:nvSpPr>
        <p:spPr/>
        <p:txBody>
          <a:bodyPr/>
          <a:lstStyle/>
          <a:p>
            <a:fld id="{F7CC785E-F357-41E6-A151-A254A58BB9CF}" type="slidenum">
              <a:rPr lang="zh-TW" altLang="en-US" smtClean="0"/>
              <a:t>‹#›</a:t>
            </a:fld>
            <a:endParaRPr lang="zh-TW" altLang="en-US"/>
          </a:p>
        </p:txBody>
      </p:sp>
      <p:sp>
        <p:nvSpPr>
          <p:cNvPr id="9" name="頁尾版面配置區 8"/>
          <p:cNvSpPr>
            <a:spLocks noGrp="1"/>
          </p:cNvSpPr>
          <p:nvPr>
            <p:ph type="ftr" sz="quarter" idx="12"/>
          </p:nvPr>
        </p:nvSpPr>
        <p:spPr/>
        <p:txBody>
          <a:bodyPr/>
          <a:lstStyle/>
          <a:p>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E9C718B1-DF3F-4CF9-900D-5F729C91ACE3}" type="datetime1">
              <a:rPr lang="zh-TW" altLang="en-US" smtClean="0"/>
              <a:t>2013/3/26</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F7CC785E-F357-41E6-A151-A254A58BB9CF}"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zh-TW" altLang="en-US" smtClean="0"/>
              <a:t>按一下以編輯母片標題樣式</a:t>
            </a:r>
            <a:endParaRPr kumimoji="0" lang="en-US"/>
          </a:p>
        </p:txBody>
      </p:sp>
      <p:sp>
        <p:nvSpPr>
          <p:cNvPr id="3" name="文字版面配置區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zh-TW" altLang="en-US" smtClean="0"/>
              <a:t>按一下以編輯母片文字樣式</a:t>
            </a:r>
          </a:p>
        </p:txBody>
      </p:sp>
      <p:sp>
        <p:nvSpPr>
          <p:cNvPr id="4" name="內容版面配置區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7C1B775E-CF87-47EA-8340-50DCE0F57451}" type="datetime1">
              <a:rPr lang="zh-TW" altLang="en-US" smtClean="0"/>
              <a:t>2013/3/26</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a:xfrm>
            <a:off x="8156448" y="6422064"/>
            <a:ext cx="762000" cy="365125"/>
          </a:xfrm>
        </p:spPr>
        <p:txBody>
          <a:bodyPr/>
          <a:lstStyle/>
          <a:p>
            <a:fld id="{F7CC785E-F357-41E6-A151-A254A58BB9CF}" type="slidenum">
              <a:rPr lang="zh-TW" altLang="en-US" smtClean="0"/>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zh-TW" altLang="en-US" smtClean="0"/>
              <a:t>按一下以編輯母片標題樣式</a:t>
            </a:r>
            <a:endParaRPr kumimoji="0" lang="en-US"/>
          </a:p>
        </p:txBody>
      </p:sp>
      <p:sp>
        <p:nvSpPr>
          <p:cNvPr id="3" name="圖片版面配置區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zh-TW" altLang="en-US" smtClean="0"/>
              <a:t>按一下圖示以新增圖片</a:t>
            </a:r>
            <a:endParaRPr kumimoji="0" lang="en-US" dirty="0"/>
          </a:p>
        </p:txBody>
      </p:sp>
      <p:sp>
        <p:nvSpPr>
          <p:cNvPr id="4" name="文字版面配置區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zh-TW" altLang="en-US" smtClean="0"/>
              <a:t>按一下以編輯母片文字樣式</a:t>
            </a:r>
          </a:p>
        </p:txBody>
      </p:sp>
      <p:sp>
        <p:nvSpPr>
          <p:cNvPr id="5" name="日期版面配置區 4"/>
          <p:cNvSpPr>
            <a:spLocks noGrp="1"/>
          </p:cNvSpPr>
          <p:nvPr>
            <p:ph type="dt" sz="half" idx="10"/>
          </p:nvPr>
        </p:nvSpPr>
        <p:spPr>
          <a:xfrm>
            <a:off x="457200" y="6422064"/>
            <a:ext cx="2133600" cy="365125"/>
          </a:xfrm>
        </p:spPr>
        <p:txBody>
          <a:bodyPr/>
          <a:lstStyle/>
          <a:p>
            <a:fld id="{6D9B0B64-B0AE-415F-80F9-ABFE30CD7E9A}" type="datetime1">
              <a:rPr lang="zh-TW" altLang="en-US" smtClean="0"/>
              <a:t>2013/3/26</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F7CC785E-F357-41E6-A151-A254A58BB9CF}" type="slidenum">
              <a:rPr lang="zh-TW" altLang="en-US" smtClean="0"/>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D4A6303A-F8A7-4C46-A634-AEB63BEE584B}" type="datetime1">
              <a:rPr lang="zh-TW" altLang="en-US" smtClean="0"/>
              <a:t>2013/3/26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7CC785E-F357-41E6-A151-A254A58BB9CF}"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1A272961-88E1-443E-A0C5-B45D63E0F07E}" type="datetime1">
              <a:rPr lang="zh-TW" altLang="en-US" smtClean="0"/>
              <a:t>2013/3/26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7CC785E-F357-41E6-A151-A254A58BB9CF}" type="slidenum">
              <a:rPr lang="zh-TW" altLang="en-US" smtClean="0"/>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手繪多邊形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手繪多邊形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標題版面配置區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zh-TW" altLang="en-US" smtClean="0"/>
              <a:t>按一下以編輯母片標題樣式</a:t>
            </a:r>
            <a:endParaRPr kumimoji="0" lang="en-US"/>
          </a:p>
        </p:txBody>
      </p:sp>
      <p:sp>
        <p:nvSpPr>
          <p:cNvPr id="30" name="文字版面配置區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0" name="日期版面配置區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ABCCF894-3247-41D3-833C-40EE42C2BD3F}" type="datetime1">
              <a:rPr lang="zh-TW" altLang="en-US" smtClean="0"/>
              <a:t>2013/3/26</a:t>
            </a:fld>
            <a:endParaRPr lang="zh-TW" altLang="en-US"/>
          </a:p>
        </p:txBody>
      </p:sp>
      <p:sp>
        <p:nvSpPr>
          <p:cNvPr id="22" name="頁尾版面配置區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zh-TW" altLang="en-US"/>
          </a:p>
        </p:txBody>
      </p:sp>
      <p:sp>
        <p:nvSpPr>
          <p:cNvPr id="18" name="投影片編號版面配置區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F7CC785E-F357-41E6-A151-A254A58BB9CF}" type="slidenum">
              <a:rPr lang="zh-TW" altLang="en-US" smtClean="0"/>
              <a:t>‹#›</a:t>
            </a:fld>
            <a:endParaRPr lang="zh-TW" altLang="en-US"/>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zh.wikipedia.org/wiki/%E5%88%A9%E7%9B%8A%E9%9B%86%E5%9B%A2" TargetMode="External"/><Relationship Id="rId2" Type="http://schemas.openxmlformats.org/officeDocument/2006/relationships/hyperlink" Target="http://zh.wikipedia.org/wiki/%E6%94%BF%E9%BB%A8"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iki.mbalib.com/zh-tw/%E5%86%B3%E7%AD%96%E6%9C%BA%E5%88%B6" TargetMode="External"/><Relationship Id="rId2" Type="http://schemas.openxmlformats.org/officeDocument/2006/relationships/hyperlink" Target="http://wiki.mbalib.com/zh-tw/%E7%BB%8F%E6%B5%8E%E5%AD%A6"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iki.mbalib.com/zh-tw/%E5%B8%83%E5%9D%8E%E5%8D%97" TargetMode="External"/><Relationship Id="rId2" Type="http://schemas.openxmlformats.org/officeDocument/2006/relationships/hyperlink" Target="http://zh.wikipedia.org/w/index.php?title=%E9%84%A7%E8%82%AF%C2%B7%E5%B8%83%E8%90%8A%E5%85%8B&amp;action=edit&amp;redlink=1" TargetMode="Externa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hyperlink" Target="http://wiki.mbalib.com/zh-tw/%E8%AF%BA%E8%B4%9D%E5%B0%94%E7%BB%8F%E6%B5%8E%E5%AD%A6%E5%A5%96"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zh.wikipedia.org/wiki/%E9%9A%A8%E6%A9%9F" TargetMode="External"/><Relationship Id="rId2" Type="http://schemas.openxmlformats.org/officeDocument/2006/relationships/hyperlink" Target="http://zh.wikipedia.org/wiki/%E5%8D%9A%E5%BC%88%E8%AB%96" TargetMode="External"/><Relationship Id="rId1" Type="http://schemas.openxmlformats.org/officeDocument/2006/relationships/slideLayout" Target="../slideLayouts/slideLayout2.xml"/><Relationship Id="rId4" Type="http://schemas.openxmlformats.org/officeDocument/2006/relationships/hyperlink" Target="http://zh.wikipedia.org/wiki/%E9%99%AA%E5%AF%A9%E5%9C%98"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iki.mbalib.com/zh-tw/%E7%BB%8F%E6%B5%8E%E4%BA%BA%E5%81%87%E8%AE%B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google.com.tw/url?sa=i&amp;rct=j&amp;q=%E6%94%BF%E6%B2%BB%E5%AD%B8%E5%AE%B6%E9%84%A7%E8%82%AF%E2%80%A2%E5%B8%83%E8%90%8A%E5%85%8B&amp;source=images&amp;cd=&amp;cad=rja&amp;docid=QaKOSv7AYvNS2M&amp;tbnid=nigDoQITIdi_QM:&amp;ved=0CAUQjRw&amp;url=http://www.jcrb.com/yszx/tjsp/200811/t20081119_100470.html&amp;ei=DTZDUenUF8irkwXp4YGgBA&amp;psig=AFQjCNHGXsmytluxxg4Dy3drtIBOxhzl8g&amp;ust=1363444561455249"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1187624" y="1844824"/>
            <a:ext cx="6480048" cy="2301240"/>
          </a:xfrm>
        </p:spPr>
        <p:txBody>
          <a:bodyPr>
            <a:normAutofit/>
          </a:bodyPr>
          <a:lstStyle/>
          <a:p>
            <a:r>
              <a:rPr lang="zh-TW" altLang="en-US" sz="8000" dirty="0" smtClean="0"/>
              <a:t>公共選擇理論</a:t>
            </a:r>
            <a:endParaRPr lang="zh-TW" altLang="en-US" sz="8000" dirty="0"/>
          </a:p>
        </p:txBody>
      </p:sp>
      <p:sp>
        <p:nvSpPr>
          <p:cNvPr id="3" name="副標題 2"/>
          <p:cNvSpPr>
            <a:spLocks noGrp="1"/>
          </p:cNvSpPr>
          <p:nvPr>
            <p:ph type="subTitle" idx="1"/>
          </p:nvPr>
        </p:nvSpPr>
        <p:spPr>
          <a:xfrm rot="10800000" flipV="1">
            <a:off x="2483768" y="3573016"/>
            <a:ext cx="5544616" cy="2376264"/>
          </a:xfrm>
        </p:spPr>
        <p:txBody>
          <a:bodyPr>
            <a:normAutofit/>
          </a:bodyPr>
          <a:lstStyle/>
          <a:p>
            <a:r>
              <a:rPr lang="zh-TW" altLang="en-US" sz="3200" dirty="0" smtClean="0"/>
              <a:t>實踐大學 指導老師：林信雄</a:t>
            </a:r>
            <a:endParaRPr lang="zh-TW" altLang="en-US" sz="3200" dirty="0"/>
          </a:p>
        </p:txBody>
      </p:sp>
      <p:pic>
        <p:nvPicPr>
          <p:cNvPr id="4" name="Picture 2" descr="C:\Documents and Settings\123\桌面\新資料夾\01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869160"/>
            <a:ext cx="1676400" cy="1095375"/>
          </a:xfrm>
          <a:prstGeom prst="rect">
            <a:avLst/>
          </a:prstGeom>
          <a:noFill/>
          <a:extLst>
            <a:ext uri="{909E8E84-426E-40DD-AFC4-6F175D3DCCD1}">
              <a14:hiddenFill xmlns:a14="http://schemas.microsoft.com/office/drawing/2010/main">
                <a:solidFill>
                  <a:srgbClr val="FFFFFF"/>
                </a:solidFill>
              </a14:hiddenFill>
            </a:ext>
          </a:extLst>
        </p:spPr>
      </p:pic>
      <p:sp>
        <p:nvSpPr>
          <p:cNvPr id="5" name="投影片編號版面配置區 4"/>
          <p:cNvSpPr>
            <a:spLocks noGrp="1"/>
          </p:cNvSpPr>
          <p:nvPr>
            <p:ph type="sldNum" sz="quarter" idx="12"/>
          </p:nvPr>
        </p:nvSpPr>
        <p:spPr/>
        <p:txBody>
          <a:bodyPr/>
          <a:lstStyle/>
          <a:p>
            <a:fld id="{F7CC785E-F357-41E6-A151-A254A58BB9CF}" type="slidenum">
              <a:rPr lang="zh-TW" altLang="en-US" smtClean="0"/>
              <a:t>1</a:t>
            </a:fld>
            <a:endParaRPr lang="zh-TW" altLang="en-US"/>
          </a:p>
        </p:txBody>
      </p:sp>
    </p:spTree>
    <p:extLst>
      <p:ext uri="{BB962C8B-B14F-4D97-AF65-F5344CB8AC3E}">
        <p14:creationId xmlns:p14="http://schemas.microsoft.com/office/powerpoint/2010/main" val="8896249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5400" dirty="0" smtClean="0"/>
              <a:t> 分工執掌</a:t>
            </a:r>
            <a:endParaRPr lang="zh-TW" altLang="en-US" sz="5400" dirty="0"/>
          </a:p>
        </p:txBody>
      </p:sp>
      <p:sp>
        <p:nvSpPr>
          <p:cNvPr id="3" name="內容版面配置區 2"/>
          <p:cNvSpPr>
            <a:spLocks noGrp="1"/>
          </p:cNvSpPr>
          <p:nvPr>
            <p:ph idx="1"/>
          </p:nvPr>
        </p:nvSpPr>
        <p:spPr>
          <a:xfrm>
            <a:off x="457200" y="1340768"/>
            <a:ext cx="7467600" cy="4785395"/>
          </a:xfrm>
        </p:spPr>
        <p:txBody>
          <a:bodyPr>
            <a:normAutofit/>
          </a:bodyPr>
          <a:lstStyle/>
          <a:p>
            <a:pPr marL="36576" indent="0">
              <a:buNone/>
            </a:pPr>
            <a:r>
              <a:rPr lang="zh-TW" altLang="en-US" sz="2400" dirty="0" smtClean="0"/>
              <a:t>                                       組長</a:t>
            </a:r>
            <a:endParaRPr lang="en-US" altLang="zh-TW" sz="2400" dirty="0" smtClean="0"/>
          </a:p>
          <a:p>
            <a:pPr marL="36576" indent="0">
              <a:buNone/>
            </a:pPr>
            <a:r>
              <a:rPr lang="zh-TW" altLang="en-US" sz="2400" dirty="0">
                <a:solidFill>
                  <a:schemeClr val="accent3">
                    <a:lumMod val="40000"/>
                    <a:lumOff val="60000"/>
                  </a:schemeClr>
                </a:solidFill>
              </a:rPr>
              <a:t> </a:t>
            </a:r>
            <a:r>
              <a:rPr lang="zh-TW" altLang="en-US" sz="2400" dirty="0" smtClean="0">
                <a:solidFill>
                  <a:schemeClr val="accent3">
                    <a:lumMod val="40000"/>
                    <a:lumOff val="60000"/>
                  </a:schemeClr>
                </a:solidFill>
              </a:rPr>
              <a:t>                  王</a:t>
            </a:r>
            <a:r>
              <a:rPr lang="zh-TW" altLang="en-US" sz="2400" dirty="0">
                <a:solidFill>
                  <a:schemeClr val="accent3">
                    <a:lumMod val="40000"/>
                    <a:lumOff val="60000"/>
                  </a:schemeClr>
                </a:solidFill>
              </a:rPr>
              <a:t>一  </a:t>
            </a:r>
            <a:r>
              <a:rPr lang="en-US" altLang="zh-TW" sz="2400" dirty="0">
                <a:solidFill>
                  <a:schemeClr val="accent3">
                    <a:lumMod val="40000"/>
                    <a:lumOff val="60000"/>
                  </a:schemeClr>
                </a:solidFill>
              </a:rPr>
              <a:t>A0128380 </a:t>
            </a:r>
            <a:r>
              <a:rPr lang="zh-TW" altLang="en-US" sz="2400" dirty="0" smtClean="0">
                <a:solidFill>
                  <a:schemeClr val="accent3">
                    <a:lumMod val="40000"/>
                    <a:lumOff val="60000"/>
                  </a:schemeClr>
                </a:solidFill>
              </a:rPr>
              <a:t> </a:t>
            </a:r>
            <a:r>
              <a:rPr lang="en-US" altLang="zh-TW" sz="2400" dirty="0" smtClean="0">
                <a:solidFill>
                  <a:schemeClr val="accent3">
                    <a:lumMod val="40000"/>
                    <a:lumOff val="60000"/>
                  </a:schemeClr>
                </a:solidFill>
              </a:rPr>
              <a:t> </a:t>
            </a:r>
            <a:r>
              <a:rPr lang="zh-TW" altLang="en-US" sz="2400" dirty="0">
                <a:solidFill>
                  <a:schemeClr val="accent3">
                    <a:lumMod val="40000"/>
                    <a:lumOff val="60000"/>
                  </a:schemeClr>
                </a:solidFill>
              </a:rPr>
              <a:t>資管一乙 </a:t>
            </a:r>
            <a:r>
              <a:rPr lang="zh-TW" altLang="en-US" sz="2400" dirty="0" smtClean="0">
                <a:solidFill>
                  <a:schemeClr val="accent3">
                    <a:lumMod val="40000"/>
                    <a:lumOff val="60000"/>
                  </a:schemeClr>
                </a:solidFill>
              </a:rPr>
              <a:t> 找資料</a:t>
            </a:r>
            <a:endParaRPr lang="en-US" altLang="zh-TW" sz="2400" dirty="0" smtClean="0"/>
          </a:p>
          <a:p>
            <a:pPr marL="0" indent="0">
              <a:buNone/>
            </a:pPr>
            <a:r>
              <a:rPr lang="zh-TW" altLang="en-US" sz="2400" dirty="0" smtClean="0">
                <a:solidFill>
                  <a:schemeClr val="accent3">
                    <a:lumMod val="40000"/>
                    <a:lumOff val="60000"/>
                  </a:schemeClr>
                </a:solidFill>
              </a:rPr>
              <a:t>                                        組員</a:t>
            </a:r>
            <a:endParaRPr lang="en-US" altLang="zh-TW" sz="2400" dirty="0" smtClean="0">
              <a:solidFill>
                <a:schemeClr val="accent3">
                  <a:lumMod val="40000"/>
                  <a:lumOff val="60000"/>
                </a:schemeClr>
              </a:solidFill>
            </a:endParaRPr>
          </a:p>
          <a:p>
            <a:pPr marL="0" indent="0">
              <a:buNone/>
            </a:pPr>
            <a:r>
              <a:rPr lang="en-US" altLang="zh-TW" sz="2400" dirty="0">
                <a:solidFill>
                  <a:schemeClr val="accent3">
                    <a:lumMod val="40000"/>
                    <a:lumOff val="60000"/>
                  </a:schemeClr>
                </a:solidFill>
              </a:rPr>
              <a:t> </a:t>
            </a:r>
            <a:r>
              <a:rPr lang="en-US" altLang="zh-TW" sz="2400" dirty="0" smtClean="0">
                <a:solidFill>
                  <a:schemeClr val="accent3">
                    <a:lumMod val="40000"/>
                    <a:lumOff val="60000"/>
                  </a:schemeClr>
                </a:solidFill>
              </a:rPr>
              <a:t>                   </a:t>
            </a:r>
            <a:r>
              <a:rPr lang="zh-TW" altLang="en-US" sz="2400" dirty="0" smtClean="0">
                <a:solidFill>
                  <a:schemeClr val="accent3">
                    <a:lumMod val="40000"/>
                    <a:lumOff val="60000"/>
                  </a:schemeClr>
                </a:solidFill>
              </a:rPr>
              <a:t>王彥中 </a:t>
            </a:r>
            <a:r>
              <a:rPr lang="en-US" altLang="zh-TW" sz="2400" dirty="0">
                <a:solidFill>
                  <a:schemeClr val="accent3">
                    <a:lumMod val="40000"/>
                    <a:lumOff val="60000"/>
                  </a:schemeClr>
                </a:solidFill>
              </a:rPr>
              <a:t>A0128374 </a:t>
            </a:r>
            <a:r>
              <a:rPr lang="zh-TW" altLang="en-US" sz="2400" dirty="0">
                <a:solidFill>
                  <a:schemeClr val="accent3">
                    <a:lumMod val="40000"/>
                    <a:lumOff val="60000"/>
                  </a:schemeClr>
                </a:solidFill>
              </a:rPr>
              <a:t>資管一乙 </a:t>
            </a:r>
            <a:r>
              <a:rPr lang="zh-TW" altLang="en-US" sz="2400" dirty="0" smtClean="0">
                <a:solidFill>
                  <a:schemeClr val="accent3">
                    <a:lumMod val="40000"/>
                    <a:lumOff val="60000"/>
                  </a:schemeClr>
                </a:solidFill>
              </a:rPr>
              <a:t> </a:t>
            </a:r>
            <a:r>
              <a:rPr lang="zh-TW" altLang="en-US" sz="2400" dirty="0">
                <a:solidFill>
                  <a:schemeClr val="accent3">
                    <a:lumMod val="40000"/>
                    <a:lumOff val="60000"/>
                  </a:schemeClr>
                </a:solidFill>
              </a:rPr>
              <a:t>報告</a:t>
            </a:r>
            <a:endParaRPr lang="en-US" altLang="zh-TW" sz="2400" dirty="0" smtClean="0">
              <a:solidFill>
                <a:schemeClr val="accent3">
                  <a:lumMod val="40000"/>
                  <a:lumOff val="60000"/>
                </a:schemeClr>
              </a:solidFill>
            </a:endParaRPr>
          </a:p>
          <a:p>
            <a:pPr marL="0" indent="0">
              <a:buNone/>
            </a:pPr>
            <a:r>
              <a:rPr lang="zh-TW" altLang="en-US" sz="2400" dirty="0" smtClean="0">
                <a:solidFill>
                  <a:schemeClr val="accent3">
                    <a:lumMod val="40000"/>
                    <a:lumOff val="60000"/>
                  </a:schemeClr>
                </a:solidFill>
              </a:rPr>
              <a:t>                    賴</a:t>
            </a:r>
            <a:r>
              <a:rPr lang="zh-TW" altLang="en-US" sz="2400" dirty="0">
                <a:solidFill>
                  <a:schemeClr val="accent3">
                    <a:lumMod val="40000"/>
                    <a:lumOff val="60000"/>
                  </a:schemeClr>
                </a:solidFill>
              </a:rPr>
              <a:t>博奕  </a:t>
            </a:r>
            <a:r>
              <a:rPr lang="en-US" altLang="zh-TW" sz="2400" dirty="0">
                <a:solidFill>
                  <a:schemeClr val="accent3">
                    <a:lumMod val="40000"/>
                    <a:lumOff val="60000"/>
                  </a:schemeClr>
                </a:solidFill>
              </a:rPr>
              <a:t>A0128368 </a:t>
            </a:r>
            <a:r>
              <a:rPr lang="zh-TW" altLang="en-US" sz="2400" dirty="0">
                <a:solidFill>
                  <a:schemeClr val="accent3">
                    <a:lumMod val="40000"/>
                    <a:lumOff val="60000"/>
                  </a:schemeClr>
                </a:solidFill>
              </a:rPr>
              <a:t>資管一</a:t>
            </a:r>
            <a:r>
              <a:rPr lang="zh-TW" altLang="en-US" sz="2400" dirty="0" smtClean="0">
                <a:solidFill>
                  <a:schemeClr val="accent3">
                    <a:lumMod val="40000"/>
                    <a:lumOff val="60000"/>
                  </a:schemeClr>
                </a:solidFill>
              </a:rPr>
              <a:t>乙  編輯</a:t>
            </a:r>
            <a:endParaRPr lang="en-US" altLang="zh-TW" sz="2400" dirty="0" smtClean="0">
              <a:solidFill>
                <a:schemeClr val="accent3">
                  <a:lumMod val="40000"/>
                  <a:lumOff val="60000"/>
                </a:schemeClr>
              </a:solidFill>
            </a:endParaRPr>
          </a:p>
          <a:p>
            <a:pPr marL="0" indent="0">
              <a:buNone/>
            </a:pPr>
            <a:r>
              <a:rPr lang="zh-TW" altLang="en-US" sz="2400" dirty="0" smtClean="0">
                <a:solidFill>
                  <a:schemeClr val="accent3">
                    <a:lumMod val="40000"/>
                    <a:lumOff val="60000"/>
                  </a:schemeClr>
                </a:solidFill>
              </a:rPr>
              <a:t>                    林宜陞  </a:t>
            </a:r>
            <a:r>
              <a:rPr lang="en-US" altLang="zh-TW" sz="2400" dirty="0" smtClean="0">
                <a:solidFill>
                  <a:schemeClr val="accent3">
                    <a:lumMod val="40000"/>
                    <a:lumOff val="60000"/>
                  </a:schemeClr>
                </a:solidFill>
              </a:rPr>
              <a:t>A0128354 </a:t>
            </a:r>
            <a:r>
              <a:rPr lang="zh-TW" altLang="en-US" sz="2400" dirty="0">
                <a:solidFill>
                  <a:schemeClr val="accent3">
                    <a:lumMod val="40000"/>
                    <a:lumOff val="60000"/>
                  </a:schemeClr>
                </a:solidFill>
              </a:rPr>
              <a:t>資管一</a:t>
            </a:r>
            <a:r>
              <a:rPr lang="zh-TW" altLang="en-US" sz="2400" dirty="0" smtClean="0">
                <a:solidFill>
                  <a:schemeClr val="accent3">
                    <a:lumMod val="40000"/>
                    <a:lumOff val="60000"/>
                  </a:schemeClr>
                </a:solidFill>
              </a:rPr>
              <a:t>乙   報告</a:t>
            </a:r>
            <a:endParaRPr lang="en-US" altLang="zh-TW" sz="2400" dirty="0" smtClean="0">
              <a:solidFill>
                <a:schemeClr val="accent3">
                  <a:lumMod val="40000"/>
                  <a:lumOff val="60000"/>
                </a:schemeClr>
              </a:solidFill>
            </a:endParaRPr>
          </a:p>
          <a:p>
            <a:pPr marL="0" indent="0">
              <a:buNone/>
            </a:pPr>
            <a:r>
              <a:rPr lang="zh-TW" altLang="en-US" sz="2400" dirty="0" smtClean="0">
                <a:solidFill>
                  <a:schemeClr val="accent3">
                    <a:lumMod val="40000"/>
                    <a:lumOff val="60000"/>
                  </a:schemeClr>
                </a:solidFill>
              </a:rPr>
              <a:t>                    柯雅倫  </a:t>
            </a:r>
            <a:r>
              <a:rPr lang="en-US" altLang="zh-TW" sz="2400" dirty="0" smtClean="0">
                <a:solidFill>
                  <a:schemeClr val="accent3">
                    <a:lumMod val="40000"/>
                    <a:lumOff val="60000"/>
                  </a:schemeClr>
                </a:solidFill>
              </a:rPr>
              <a:t>A0128304 </a:t>
            </a:r>
            <a:r>
              <a:rPr lang="zh-TW" altLang="en-US" sz="2400" dirty="0">
                <a:solidFill>
                  <a:schemeClr val="accent3">
                    <a:lumMod val="40000"/>
                    <a:lumOff val="60000"/>
                  </a:schemeClr>
                </a:solidFill>
              </a:rPr>
              <a:t>資管一乙 </a:t>
            </a:r>
            <a:r>
              <a:rPr lang="zh-TW" altLang="en-US" sz="2400" dirty="0" smtClean="0">
                <a:solidFill>
                  <a:schemeClr val="accent3">
                    <a:lumMod val="40000"/>
                    <a:lumOff val="60000"/>
                  </a:schemeClr>
                </a:solidFill>
              </a:rPr>
              <a:t>  找資料</a:t>
            </a:r>
            <a:endParaRPr lang="en-US" altLang="zh-TW" sz="2400" dirty="0" smtClean="0">
              <a:solidFill>
                <a:schemeClr val="accent3">
                  <a:lumMod val="40000"/>
                  <a:lumOff val="60000"/>
                </a:schemeClr>
              </a:solidFill>
            </a:endParaRPr>
          </a:p>
          <a:p>
            <a:pPr marL="0" indent="0">
              <a:buNone/>
            </a:pPr>
            <a:endParaRPr lang="en-US" altLang="zh-TW" sz="2800" dirty="0" smtClean="0">
              <a:solidFill>
                <a:schemeClr val="accent3">
                  <a:lumMod val="40000"/>
                  <a:lumOff val="60000"/>
                </a:schemeClr>
              </a:solidFill>
            </a:endParaRPr>
          </a:p>
          <a:p>
            <a:pPr marL="0" indent="0">
              <a:buNone/>
            </a:pPr>
            <a:endParaRPr lang="en-US" altLang="zh-TW" sz="2800" dirty="0" smtClean="0">
              <a:solidFill>
                <a:schemeClr val="accent3">
                  <a:lumMod val="40000"/>
                  <a:lumOff val="60000"/>
                </a:schemeClr>
              </a:solidFill>
            </a:endParaRPr>
          </a:p>
          <a:p>
            <a:pPr marL="0" indent="0">
              <a:buNone/>
            </a:pPr>
            <a:endParaRPr lang="zh-TW" altLang="en-US" sz="2800" dirty="0"/>
          </a:p>
        </p:txBody>
      </p:sp>
      <p:sp>
        <p:nvSpPr>
          <p:cNvPr id="4" name="投影片編號版面配置區 3"/>
          <p:cNvSpPr>
            <a:spLocks noGrp="1"/>
          </p:cNvSpPr>
          <p:nvPr>
            <p:ph type="sldNum" sz="quarter" idx="12"/>
          </p:nvPr>
        </p:nvSpPr>
        <p:spPr/>
        <p:txBody>
          <a:bodyPr/>
          <a:lstStyle/>
          <a:p>
            <a:fld id="{F7CC785E-F357-41E6-A151-A254A58BB9CF}" type="slidenum">
              <a:rPr lang="zh-TW" altLang="en-US" smtClean="0"/>
              <a:t>2</a:t>
            </a:fld>
            <a:endParaRPr lang="zh-TW" altLang="en-US"/>
          </a:p>
        </p:txBody>
      </p:sp>
      <p:pic>
        <p:nvPicPr>
          <p:cNvPr id="5" name="Picture 3" descr="C:\Documents and Settings\123\桌面\新資料夾\282814_318726181544517_1309094140_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4363167"/>
            <a:ext cx="2303015" cy="21808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Documents and Settings\123\桌面\新資料夾\599544_403215773081890_950318402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61" y="3861048"/>
            <a:ext cx="2183299" cy="20037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Documents and Settings\123\桌面\新資料夾\376084_343647752317786_1857645801_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15816" y="4414100"/>
            <a:ext cx="2781807" cy="200377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煙囪\Desktop\382155_470843872954287_830372864_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2280" y="260648"/>
            <a:ext cx="1979712" cy="316835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煙囪\Desktop\相片0033[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952" y="476672"/>
            <a:ext cx="1956291" cy="2952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0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80">
                                          <p:stCondLst>
                                            <p:cond delay="0"/>
                                          </p:stCondLst>
                                        </p:cTn>
                                        <p:tgtEl>
                                          <p:spTgt spid="7"/>
                                        </p:tgtEl>
                                      </p:cBhvr>
                                    </p:animEffect>
                                    <p:anim calcmode="lin" valueType="num">
                                      <p:cBhvr>
                                        <p:cTn id="2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5" dur="26">
                                          <p:stCondLst>
                                            <p:cond delay="650"/>
                                          </p:stCondLst>
                                        </p:cTn>
                                        <p:tgtEl>
                                          <p:spTgt spid="7"/>
                                        </p:tgtEl>
                                      </p:cBhvr>
                                      <p:to x="100000" y="60000"/>
                                    </p:animScale>
                                    <p:animScale>
                                      <p:cBhvr>
                                        <p:cTn id="26" dur="166" decel="50000">
                                          <p:stCondLst>
                                            <p:cond delay="676"/>
                                          </p:stCondLst>
                                        </p:cTn>
                                        <p:tgtEl>
                                          <p:spTgt spid="7"/>
                                        </p:tgtEl>
                                      </p:cBhvr>
                                      <p:to x="100000" y="100000"/>
                                    </p:animScale>
                                    <p:animScale>
                                      <p:cBhvr>
                                        <p:cTn id="27" dur="26">
                                          <p:stCondLst>
                                            <p:cond delay="1312"/>
                                          </p:stCondLst>
                                        </p:cTn>
                                        <p:tgtEl>
                                          <p:spTgt spid="7"/>
                                        </p:tgtEl>
                                      </p:cBhvr>
                                      <p:to x="100000" y="80000"/>
                                    </p:animScale>
                                    <p:animScale>
                                      <p:cBhvr>
                                        <p:cTn id="28" dur="166" decel="50000">
                                          <p:stCondLst>
                                            <p:cond delay="1338"/>
                                          </p:stCondLst>
                                        </p:cTn>
                                        <p:tgtEl>
                                          <p:spTgt spid="7"/>
                                        </p:tgtEl>
                                      </p:cBhvr>
                                      <p:to x="100000" y="100000"/>
                                    </p:animScale>
                                    <p:animScale>
                                      <p:cBhvr>
                                        <p:cTn id="29" dur="26">
                                          <p:stCondLst>
                                            <p:cond delay="1642"/>
                                          </p:stCondLst>
                                        </p:cTn>
                                        <p:tgtEl>
                                          <p:spTgt spid="7"/>
                                        </p:tgtEl>
                                      </p:cBhvr>
                                      <p:to x="100000" y="90000"/>
                                    </p:animScale>
                                    <p:animScale>
                                      <p:cBhvr>
                                        <p:cTn id="30" dur="166" decel="50000">
                                          <p:stCondLst>
                                            <p:cond delay="1668"/>
                                          </p:stCondLst>
                                        </p:cTn>
                                        <p:tgtEl>
                                          <p:spTgt spid="7"/>
                                        </p:tgtEl>
                                      </p:cBhvr>
                                      <p:to x="100000" y="100000"/>
                                    </p:animScale>
                                    <p:animScale>
                                      <p:cBhvr>
                                        <p:cTn id="31" dur="26">
                                          <p:stCondLst>
                                            <p:cond delay="1808"/>
                                          </p:stCondLst>
                                        </p:cTn>
                                        <p:tgtEl>
                                          <p:spTgt spid="7"/>
                                        </p:tgtEl>
                                      </p:cBhvr>
                                      <p:to x="100000" y="95000"/>
                                    </p:animScale>
                                    <p:animScale>
                                      <p:cBhvr>
                                        <p:cTn id="32"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5400" dirty="0" smtClean="0"/>
              <a:t>目錄</a:t>
            </a:r>
            <a:endParaRPr lang="zh-TW" altLang="en-US" sz="5400" dirty="0"/>
          </a:p>
        </p:txBody>
      </p:sp>
      <p:sp>
        <p:nvSpPr>
          <p:cNvPr id="3" name="內容版面配置區 2"/>
          <p:cNvSpPr>
            <a:spLocks noGrp="1"/>
          </p:cNvSpPr>
          <p:nvPr>
            <p:ph idx="1"/>
          </p:nvPr>
        </p:nvSpPr>
        <p:spPr/>
        <p:txBody>
          <a:bodyPr>
            <a:normAutofit fontScale="92500" lnSpcReduction="10000"/>
          </a:bodyPr>
          <a:lstStyle/>
          <a:p>
            <a:r>
              <a:rPr lang="zh-TW" altLang="en-US" sz="2000" dirty="0" smtClean="0"/>
              <a:t>前言                                                                                          </a:t>
            </a:r>
            <a:r>
              <a:rPr lang="en-US" altLang="zh-TW" sz="2000" dirty="0" smtClean="0"/>
              <a:t>P.4</a:t>
            </a:r>
          </a:p>
          <a:p>
            <a:r>
              <a:rPr lang="zh-TW" altLang="en-US" sz="2000" dirty="0" smtClean="0"/>
              <a:t>何謂「公共選擇理論」                                                             </a:t>
            </a:r>
            <a:r>
              <a:rPr lang="en-US" altLang="zh-TW" sz="2000" dirty="0" smtClean="0"/>
              <a:t>P.5</a:t>
            </a:r>
          </a:p>
          <a:p>
            <a:r>
              <a:rPr lang="zh-TW" altLang="en-US" sz="2000" dirty="0" smtClean="0"/>
              <a:t>公共選擇理論起源                                                                    </a:t>
            </a:r>
            <a:r>
              <a:rPr lang="en-US" altLang="zh-TW" sz="2000" dirty="0" smtClean="0"/>
              <a:t>P.6</a:t>
            </a:r>
          </a:p>
          <a:p>
            <a:r>
              <a:rPr lang="zh-TW" altLang="zh-TW" sz="2000" dirty="0"/>
              <a:t>公共選擇理論</a:t>
            </a:r>
            <a:r>
              <a:rPr lang="zh-TW" altLang="zh-TW" sz="2000" dirty="0" smtClean="0"/>
              <a:t>形成</a:t>
            </a:r>
            <a:r>
              <a:rPr lang="en-US" altLang="zh-TW" sz="2000" dirty="0" smtClean="0"/>
              <a:t>                                                                    P.7</a:t>
            </a:r>
          </a:p>
          <a:p>
            <a:r>
              <a:rPr lang="zh-TW" altLang="zh-TW" sz="2000" dirty="0"/>
              <a:t>公共選擇問題的解決</a:t>
            </a:r>
            <a:r>
              <a:rPr lang="zh-TW" altLang="zh-TW" sz="2000" dirty="0" smtClean="0"/>
              <a:t>辦法</a:t>
            </a:r>
            <a:r>
              <a:rPr lang="en-US" altLang="zh-TW" sz="2000" dirty="0" smtClean="0"/>
              <a:t>                                                         P.8</a:t>
            </a:r>
          </a:p>
          <a:p>
            <a:r>
              <a:rPr lang="zh-TW" altLang="zh-TW" sz="2000" dirty="0"/>
              <a:t>公共選擇理論的</a:t>
            </a:r>
            <a:r>
              <a:rPr lang="zh-TW" altLang="zh-TW" sz="2000" dirty="0" smtClean="0"/>
              <a:t>方法論</a:t>
            </a:r>
            <a:r>
              <a:rPr lang="en-US" altLang="zh-TW" sz="2000" dirty="0" smtClean="0"/>
              <a:t>                                                             P.9</a:t>
            </a:r>
          </a:p>
          <a:p>
            <a:r>
              <a:rPr lang="zh-TW" altLang="en-US" sz="2000" dirty="0" smtClean="0"/>
              <a:t>評價                                                                                        </a:t>
            </a:r>
            <a:r>
              <a:rPr lang="en-US" altLang="zh-TW" sz="2000" dirty="0" smtClean="0"/>
              <a:t>P.10</a:t>
            </a:r>
          </a:p>
          <a:p>
            <a:r>
              <a:rPr lang="zh-TW" altLang="zh-TW" sz="2000" dirty="0"/>
              <a:t>公共選擇理論對官僚提出的</a:t>
            </a:r>
            <a:r>
              <a:rPr lang="zh-TW" altLang="zh-TW" sz="2000" dirty="0" smtClean="0"/>
              <a:t>批評</a:t>
            </a:r>
            <a:r>
              <a:rPr lang="en-US" altLang="zh-TW" sz="2000" dirty="0" smtClean="0"/>
              <a:t>                                       P.11~12</a:t>
            </a:r>
          </a:p>
          <a:p>
            <a:r>
              <a:rPr lang="zh-TW" altLang="zh-TW" sz="2000" dirty="0"/>
              <a:t>政經體系互動</a:t>
            </a:r>
            <a:r>
              <a:rPr lang="zh-TW" altLang="zh-TW" sz="2000" dirty="0" smtClean="0"/>
              <a:t>模型</a:t>
            </a:r>
            <a:r>
              <a:rPr lang="en-US" altLang="zh-TW" sz="2000" dirty="0" smtClean="0"/>
              <a:t>                                                                  P.13</a:t>
            </a:r>
          </a:p>
          <a:p>
            <a:r>
              <a:rPr lang="zh-TW" altLang="zh-TW" sz="2000" dirty="0"/>
              <a:t>政治機制的主要</a:t>
            </a:r>
            <a:r>
              <a:rPr lang="zh-TW" altLang="zh-TW" sz="2000" dirty="0" smtClean="0"/>
              <a:t>參與者</a:t>
            </a:r>
            <a:r>
              <a:rPr lang="en-US" altLang="zh-TW" sz="2000" dirty="0" smtClean="0"/>
              <a:t>                                                           P.14</a:t>
            </a:r>
          </a:p>
          <a:p>
            <a:r>
              <a:rPr lang="zh-TW" altLang="zh-TW" sz="2000" dirty="0"/>
              <a:t>台灣公共治理競爭力之趨勢與</a:t>
            </a:r>
            <a:r>
              <a:rPr lang="zh-TW" altLang="zh-TW" sz="2000" dirty="0" smtClean="0"/>
              <a:t>挑戰</a:t>
            </a:r>
            <a:r>
              <a:rPr lang="en-US" altLang="zh-TW" sz="2000" dirty="0" smtClean="0"/>
              <a:t>                                         P.15</a:t>
            </a:r>
          </a:p>
          <a:p>
            <a:r>
              <a:rPr lang="zh-TW" altLang="en-US" sz="2000" dirty="0"/>
              <a:t>如何</a:t>
            </a:r>
            <a:r>
              <a:rPr lang="zh-TW" altLang="zh-TW" sz="2000" dirty="0"/>
              <a:t>提升公共治理</a:t>
            </a:r>
            <a:r>
              <a:rPr lang="zh-TW" altLang="zh-TW" sz="2000" dirty="0" smtClean="0"/>
              <a:t>競爭力</a:t>
            </a:r>
            <a:r>
              <a:rPr lang="en-US" altLang="zh-TW" sz="2000" dirty="0" smtClean="0"/>
              <a:t>                                                        P.16</a:t>
            </a:r>
          </a:p>
          <a:p>
            <a:r>
              <a:rPr lang="zh-TW" altLang="zh-TW" sz="2000" dirty="0"/>
              <a:t>世界銀行治理效能指數的標準對亞太地區十七個國家</a:t>
            </a:r>
            <a:r>
              <a:rPr lang="zh-TW" altLang="en-US" sz="2000" dirty="0"/>
              <a:t>的</a:t>
            </a:r>
            <a:r>
              <a:rPr lang="zh-TW" altLang="zh-TW" sz="2000" dirty="0" smtClean="0"/>
              <a:t>評比</a:t>
            </a:r>
            <a:r>
              <a:rPr lang="en-US" altLang="zh-TW" sz="2000" dirty="0" smtClean="0"/>
              <a:t> P.17</a:t>
            </a:r>
            <a:endParaRPr lang="en-US" altLang="zh-TW" sz="2000" dirty="0"/>
          </a:p>
          <a:p>
            <a:r>
              <a:rPr lang="zh-TW" altLang="en-US" sz="2000" dirty="0" smtClean="0"/>
              <a:t>結語                                                                                  </a:t>
            </a:r>
            <a:r>
              <a:rPr lang="en-US" altLang="zh-TW" sz="2000" dirty="0" smtClean="0"/>
              <a:t>P.18~19</a:t>
            </a:r>
          </a:p>
          <a:p>
            <a:endParaRPr lang="zh-TW" altLang="en-US" sz="2400" dirty="0"/>
          </a:p>
        </p:txBody>
      </p:sp>
      <p:sp>
        <p:nvSpPr>
          <p:cNvPr id="4" name="投影片編號版面配置區 3"/>
          <p:cNvSpPr>
            <a:spLocks noGrp="1"/>
          </p:cNvSpPr>
          <p:nvPr>
            <p:ph type="sldNum" sz="quarter" idx="12"/>
          </p:nvPr>
        </p:nvSpPr>
        <p:spPr/>
        <p:txBody>
          <a:bodyPr/>
          <a:lstStyle/>
          <a:p>
            <a:fld id="{F7CC785E-F357-41E6-A151-A254A58BB9CF}" type="slidenum">
              <a:rPr lang="zh-TW" altLang="en-US" smtClean="0"/>
              <a:t>3</a:t>
            </a:fld>
            <a:endParaRPr lang="zh-TW" altLang="en-US"/>
          </a:p>
        </p:txBody>
      </p:sp>
    </p:spTree>
    <p:extLst>
      <p:ext uri="{BB962C8B-B14F-4D97-AF65-F5344CB8AC3E}">
        <p14:creationId xmlns:p14="http://schemas.microsoft.com/office/powerpoint/2010/main" val="31240916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5400" dirty="0" smtClean="0"/>
              <a:t>前言</a:t>
            </a:r>
            <a:endParaRPr lang="zh-TW" altLang="en-US" sz="5400" dirty="0"/>
          </a:p>
        </p:txBody>
      </p:sp>
      <p:sp>
        <p:nvSpPr>
          <p:cNvPr id="3" name="內容版面配置區 2"/>
          <p:cNvSpPr>
            <a:spLocks noGrp="1"/>
          </p:cNvSpPr>
          <p:nvPr>
            <p:ph idx="1"/>
          </p:nvPr>
        </p:nvSpPr>
        <p:spPr/>
        <p:txBody>
          <a:bodyPr>
            <a:normAutofit/>
          </a:bodyPr>
          <a:lstStyle/>
          <a:p>
            <a:r>
              <a:rPr lang="zh-TW" altLang="zh-TW" dirty="0"/>
              <a:t>在人們想像中，民主政治的決策，彷彿是由全體選民集體做出，然而與實際上卻可能有天壤之別。立法代表在實行立法權力時，可能採取各種拉攏支持、談判斡旋的舉動，同時</a:t>
            </a:r>
            <a:r>
              <a:rPr lang="en-US" altLang="zh-TW" dirty="0" err="1">
                <a:hlinkClick r:id="rId2" tooltip="政黨"/>
              </a:rPr>
              <a:t>政黨</a:t>
            </a:r>
            <a:r>
              <a:rPr lang="zh-TW" altLang="zh-TW" dirty="0"/>
              <a:t>和</a:t>
            </a:r>
            <a:r>
              <a:rPr lang="en-US" altLang="zh-TW" dirty="0" err="1">
                <a:hlinkClick r:id="rId3" tooltip="利益集團"/>
              </a:rPr>
              <a:t>利益集團</a:t>
            </a:r>
            <a:r>
              <a:rPr lang="zh-TW" altLang="zh-TW" dirty="0"/>
              <a:t>也會影響立法代表們的決策。</a:t>
            </a:r>
          </a:p>
          <a:p>
            <a:r>
              <a:rPr lang="zh-TW" altLang="zh-TW" dirty="0"/>
              <a:t>公共選擇理論也因此廣泛地研究立法代表們在決策上會產生的問題，以及如何以憲法體制約束立法決策。</a:t>
            </a:r>
          </a:p>
          <a:p>
            <a:pPr marL="0" indent="0">
              <a:buNone/>
            </a:pPr>
            <a:endParaRPr lang="zh-TW" altLang="en-US" dirty="0"/>
          </a:p>
        </p:txBody>
      </p:sp>
      <p:sp>
        <p:nvSpPr>
          <p:cNvPr id="4" name="投影片編號版面配置區 3"/>
          <p:cNvSpPr>
            <a:spLocks noGrp="1"/>
          </p:cNvSpPr>
          <p:nvPr>
            <p:ph type="sldNum" sz="quarter" idx="12"/>
          </p:nvPr>
        </p:nvSpPr>
        <p:spPr/>
        <p:txBody>
          <a:bodyPr/>
          <a:lstStyle/>
          <a:p>
            <a:fld id="{F7CC785E-F357-41E6-A151-A254A58BB9CF}" type="slidenum">
              <a:rPr lang="zh-TW" altLang="en-US" smtClean="0"/>
              <a:t>4</a:t>
            </a:fld>
            <a:endParaRPr lang="zh-TW" altLang="en-US"/>
          </a:p>
        </p:txBody>
      </p:sp>
    </p:spTree>
    <p:extLst>
      <p:ext uri="{BB962C8B-B14F-4D97-AF65-F5344CB8AC3E}">
        <p14:creationId xmlns:p14="http://schemas.microsoft.com/office/powerpoint/2010/main" val="12300682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en-US" altLang="zh-TW" sz="5400" dirty="0" smtClean="0"/>
              <a:t>      </a:t>
            </a:r>
            <a:r>
              <a:rPr lang="zh-TW" altLang="zh-TW" sz="5400" dirty="0" smtClean="0"/>
              <a:t>何謂</a:t>
            </a:r>
            <a:r>
              <a:rPr lang="zh-TW" altLang="zh-TW" sz="5400" dirty="0"/>
              <a:t>「公共選擇理論</a:t>
            </a:r>
            <a:r>
              <a:rPr lang="zh-TW" altLang="zh-TW" sz="5400" dirty="0" smtClean="0"/>
              <a:t>」</a:t>
            </a:r>
            <a:endParaRPr lang="zh-TW" altLang="en-US" sz="5400" dirty="0"/>
          </a:p>
        </p:txBody>
      </p:sp>
      <p:sp>
        <p:nvSpPr>
          <p:cNvPr id="3" name="內容版面配置區 2"/>
          <p:cNvSpPr>
            <a:spLocks noGrp="1"/>
          </p:cNvSpPr>
          <p:nvPr>
            <p:ph idx="1"/>
          </p:nvPr>
        </p:nvSpPr>
        <p:spPr/>
        <p:txBody>
          <a:bodyPr>
            <a:normAutofit lnSpcReduction="10000"/>
          </a:bodyPr>
          <a:lstStyle/>
          <a:p>
            <a:r>
              <a:rPr lang="zh-TW" altLang="zh-TW" dirty="0"/>
              <a:t>運用</a:t>
            </a:r>
            <a:r>
              <a:rPr lang="en-US" altLang="zh-TW" dirty="0" err="1">
                <a:hlinkClick r:id="rId2" tooltip="经济学"/>
              </a:rPr>
              <a:t>經濟學</a:t>
            </a:r>
            <a:r>
              <a:rPr lang="zh-TW" altLang="zh-TW" dirty="0"/>
              <a:t>的分析方法來研究</a:t>
            </a:r>
            <a:r>
              <a:rPr lang="zh-TW" altLang="zh-TW" dirty="0" smtClean="0"/>
              <a:t>政治</a:t>
            </a:r>
            <a:r>
              <a:rPr lang="zh-TW" altLang="en-US" dirty="0" smtClean="0"/>
              <a:t>        </a:t>
            </a:r>
            <a:r>
              <a:rPr lang="en-US" altLang="zh-TW" dirty="0" err="1" smtClean="0">
                <a:hlinkClick r:id="rId3" tooltip="决策机制"/>
              </a:rPr>
              <a:t>決策機制</a:t>
            </a:r>
            <a:r>
              <a:rPr lang="zh-TW" altLang="zh-TW" dirty="0"/>
              <a:t>如何運作的理論</a:t>
            </a:r>
            <a:r>
              <a:rPr lang="zh-TW" altLang="zh-TW" dirty="0" smtClean="0"/>
              <a:t>。</a:t>
            </a:r>
            <a:endParaRPr lang="en-US" altLang="zh-TW" dirty="0" smtClean="0"/>
          </a:p>
          <a:p>
            <a:pPr marL="36576" indent="0">
              <a:buNone/>
            </a:pPr>
            <a:endParaRPr lang="zh-TW" altLang="zh-TW" dirty="0"/>
          </a:p>
          <a:p>
            <a:r>
              <a:rPr lang="zh-TW" altLang="zh-TW" dirty="0"/>
              <a:t>假設政治市場中的參與者（包括官僚、民意代表與選民）皆是理性且自利的，追求個人效用的最大化</a:t>
            </a:r>
            <a:r>
              <a:rPr lang="zh-TW" altLang="zh-TW" dirty="0" smtClean="0"/>
              <a:t>。</a:t>
            </a:r>
            <a:endParaRPr lang="en-US" altLang="zh-TW" dirty="0" smtClean="0"/>
          </a:p>
          <a:p>
            <a:pPr marL="36576" indent="0">
              <a:buNone/>
            </a:pPr>
            <a:endParaRPr lang="zh-TW" altLang="zh-TW" dirty="0"/>
          </a:p>
          <a:p>
            <a:r>
              <a:rPr lang="zh-TW" altLang="zh-TW" dirty="0"/>
              <a:t>公共選擇理論核心是對投票及其相關決策的研究。</a:t>
            </a:r>
          </a:p>
          <a:p>
            <a:pPr marL="36576" indent="0">
              <a:buNone/>
            </a:pPr>
            <a:endParaRPr lang="zh-TW" altLang="en-US" dirty="0"/>
          </a:p>
        </p:txBody>
      </p:sp>
      <p:sp>
        <p:nvSpPr>
          <p:cNvPr id="4" name="投影片編號版面配置區 3"/>
          <p:cNvSpPr>
            <a:spLocks noGrp="1"/>
          </p:cNvSpPr>
          <p:nvPr>
            <p:ph type="sldNum" sz="quarter" idx="12"/>
          </p:nvPr>
        </p:nvSpPr>
        <p:spPr/>
        <p:txBody>
          <a:bodyPr/>
          <a:lstStyle/>
          <a:p>
            <a:fld id="{F7CC785E-F357-41E6-A151-A254A58BB9CF}" type="slidenum">
              <a:rPr lang="zh-TW" altLang="en-US" smtClean="0"/>
              <a:t>5</a:t>
            </a:fld>
            <a:endParaRPr lang="zh-TW" altLang="en-US"/>
          </a:p>
        </p:txBody>
      </p:sp>
    </p:spTree>
    <p:extLst>
      <p:ext uri="{BB962C8B-B14F-4D97-AF65-F5344CB8AC3E}">
        <p14:creationId xmlns:p14="http://schemas.microsoft.com/office/powerpoint/2010/main" val="34103078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zh-TW" sz="5400" dirty="0"/>
              <a:t>公共選擇理論</a:t>
            </a:r>
            <a:r>
              <a:rPr lang="zh-TW" altLang="zh-TW" sz="5400" dirty="0" smtClean="0"/>
              <a:t>起源</a:t>
            </a:r>
            <a:endParaRPr lang="zh-TW" altLang="en-US" sz="5400" dirty="0"/>
          </a:p>
        </p:txBody>
      </p:sp>
      <p:sp>
        <p:nvSpPr>
          <p:cNvPr id="3" name="內容版面配置區 2"/>
          <p:cNvSpPr>
            <a:spLocks noGrp="1"/>
          </p:cNvSpPr>
          <p:nvPr>
            <p:ph idx="1"/>
          </p:nvPr>
        </p:nvSpPr>
        <p:spPr/>
        <p:txBody>
          <a:bodyPr/>
          <a:lstStyle/>
          <a:p>
            <a:r>
              <a:rPr lang="zh-TW" altLang="zh-TW" dirty="0"/>
              <a:t>現代的公共選擇理論開始於政治學</a:t>
            </a:r>
            <a:r>
              <a:rPr lang="zh-TW" altLang="zh-TW" dirty="0" smtClean="0"/>
              <a:t>家</a:t>
            </a:r>
            <a:r>
              <a:rPr lang="en-US" altLang="zh-TW" dirty="0" smtClean="0"/>
              <a:t>     </a:t>
            </a:r>
            <a:r>
              <a:rPr lang="en-US" altLang="zh-TW" dirty="0" err="1" smtClean="0">
                <a:hlinkClick r:id="rId2" tooltip="鄧肯·布萊克 (頁面不存在)"/>
              </a:rPr>
              <a:t>鄧肯</a:t>
            </a:r>
            <a:r>
              <a:rPr lang="en-US" altLang="zh-TW" dirty="0" err="1">
                <a:hlinkClick r:id="rId2" tooltip="鄧肯·布萊克 (頁面不存在)"/>
              </a:rPr>
              <a:t>·布萊克</a:t>
            </a:r>
            <a:r>
              <a:rPr lang="zh-TW" altLang="zh-TW" dirty="0"/>
              <a:t>，他在</a:t>
            </a:r>
            <a:r>
              <a:rPr lang="en-US" altLang="zh-TW" dirty="0"/>
              <a:t>1948</a:t>
            </a:r>
            <a:r>
              <a:rPr lang="zh-TW" altLang="zh-TW" dirty="0"/>
              <a:t>年提出了一套後來會成為中位選民理論的概念。經濟學家戈登·圖洛克將他稱為是「公共選擇理論之父」。</a:t>
            </a:r>
          </a:p>
          <a:p>
            <a:r>
              <a:rPr lang="en-US" altLang="zh-TW" dirty="0" err="1">
                <a:hlinkClick r:id="rId3" tooltip="布坎南"/>
              </a:rPr>
              <a:t>布坎南</a:t>
            </a:r>
            <a:r>
              <a:rPr lang="zh-TW" altLang="zh-TW" dirty="0"/>
              <a:t>因在公共選擇理論方面的建樹</a:t>
            </a:r>
            <a:r>
              <a:rPr lang="zh-TW" altLang="zh-TW" dirty="0" smtClean="0"/>
              <a:t>，</a:t>
            </a:r>
            <a:r>
              <a:rPr lang="en-US" altLang="zh-TW" dirty="0" smtClean="0"/>
              <a:t> </a:t>
            </a:r>
            <a:r>
              <a:rPr lang="zh-TW" altLang="zh-TW" dirty="0" smtClean="0"/>
              <a:t>尤其是</a:t>
            </a:r>
            <a:r>
              <a:rPr lang="zh-TW" altLang="zh-TW" dirty="0"/>
              <a:t>提出並論證了經濟學和政治決策理論的契約和憲法基礎，而獲得</a:t>
            </a:r>
            <a:r>
              <a:rPr lang="en-US" altLang="zh-TW" dirty="0"/>
              <a:t>1986</a:t>
            </a:r>
            <a:r>
              <a:rPr lang="zh-TW" altLang="zh-TW" dirty="0"/>
              <a:t>年度</a:t>
            </a:r>
            <a:r>
              <a:rPr lang="en-US" altLang="zh-TW" dirty="0" err="1">
                <a:hlinkClick r:id="rId4" tooltip="诺贝尔经济学奖"/>
              </a:rPr>
              <a:t>諾貝爾經濟學獎</a:t>
            </a:r>
            <a:r>
              <a:rPr lang="zh-TW" altLang="zh-TW" dirty="0"/>
              <a:t>。</a:t>
            </a:r>
          </a:p>
          <a:p>
            <a:endParaRPr lang="zh-TW" altLang="en-US" dirty="0"/>
          </a:p>
        </p:txBody>
      </p:sp>
      <p:pic>
        <p:nvPicPr>
          <p:cNvPr id="4" name="ihover-img" descr="http://ts2.mm.bing.net/th?id=H.4622790201902077&amp;pid=15.1"/>
          <p:cNvPicPr/>
          <p:nvPr/>
        </p:nvPicPr>
        <p:blipFill>
          <a:blip r:embed="rId5" cstate="print"/>
          <a:srcRect/>
          <a:stretch>
            <a:fillRect/>
          </a:stretch>
        </p:blipFill>
        <p:spPr bwMode="auto">
          <a:xfrm>
            <a:off x="6876256" y="5517232"/>
            <a:ext cx="2088232" cy="1152128"/>
          </a:xfrm>
          <a:prstGeom prst="rect">
            <a:avLst/>
          </a:prstGeom>
          <a:noFill/>
          <a:ln w="9525">
            <a:noFill/>
            <a:miter lim="800000"/>
            <a:headEnd/>
            <a:tailEnd/>
          </a:ln>
        </p:spPr>
      </p:pic>
      <p:sp>
        <p:nvSpPr>
          <p:cNvPr id="5" name="投影片編號版面配置區 4"/>
          <p:cNvSpPr>
            <a:spLocks noGrp="1"/>
          </p:cNvSpPr>
          <p:nvPr>
            <p:ph type="sldNum" sz="quarter" idx="12"/>
          </p:nvPr>
        </p:nvSpPr>
        <p:spPr/>
        <p:txBody>
          <a:bodyPr/>
          <a:lstStyle/>
          <a:p>
            <a:fld id="{F7CC785E-F357-41E6-A151-A254A58BB9CF}" type="slidenum">
              <a:rPr lang="zh-TW" altLang="en-US" smtClean="0"/>
              <a:t>6</a:t>
            </a:fld>
            <a:endParaRPr lang="zh-TW" altLang="en-US"/>
          </a:p>
        </p:txBody>
      </p:sp>
    </p:spTree>
    <p:extLst>
      <p:ext uri="{BB962C8B-B14F-4D97-AF65-F5344CB8AC3E}">
        <p14:creationId xmlns:p14="http://schemas.microsoft.com/office/powerpoint/2010/main" val="21859104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zh-TW" sz="5400" dirty="0"/>
              <a:t>公共選擇理論形成</a:t>
            </a:r>
          </a:p>
        </p:txBody>
      </p:sp>
      <p:sp>
        <p:nvSpPr>
          <p:cNvPr id="3" name="內容版面配置區 2"/>
          <p:cNvSpPr>
            <a:spLocks noGrp="1"/>
          </p:cNvSpPr>
          <p:nvPr>
            <p:ph idx="1"/>
          </p:nvPr>
        </p:nvSpPr>
        <p:spPr/>
        <p:txBody>
          <a:bodyPr>
            <a:normAutofit lnSpcReduction="10000"/>
          </a:bodyPr>
          <a:lstStyle/>
          <a:p>
            <a:r>
              <a:rPr lang="zh-TW" altLang="zh-TW" dirty="0"/>
              <a:t>隨著公共選擇社會組織在</a:t>
            </a:r>
            <a:r>
              <a:rPr lang="en-US" altLang="zh-TW" dirty="0"/>
              <a:t>1965</a:t>
            </a:r>
            <a:r>
              <a:rPr lang="zh-TW" altLang="zh-TW" dirty="0"/>
              <a:t>年於美國成立，公共選擇理論發展的結果則是產生了一批專精於研究集體決策的學者，在研究上這些學者假設所有的經濟人都是出於私利而採取行動的。</a:t>
            </a:r>
          </a:p>
          <a:p>
            <a:r>
              <a:rPr lang="zh-TW" altLang="zh-TW" dirty="0"/>
              <a:t>許多領域的學者都參與了公共選擇理論的發展。經濟學家們以「選擇」為基礎、架構研究模型的技巧，政治學家們則對不同政治體制的知識、以及對於政府體制和政治互動之間的研究。</a:t>
            </a:r>
          </a:p>
          <a:p>
            <a:endParaRPr lang="zh-TW" altLang="en-US" dirty="0"/>
          </a:p>
        </p:txBody>
      </p:sp>
      <p:sp>
        <p:nvSpPr>
          <p:cNvPr id="4" name="投影片編號版面配置區 3"/>
          <p:cNvSpPr>
            <a:spLocks noGrp="1"/>
          </p:cNvSpPr>
          <p:nvPr>
            <p:ph type="sldNum" sz="quarter" idx="12"/>
          </p:nvPr>
        </p:nvSpPr>
        <p:spPr/>
        <p:txBody>
          <a:bodyPr/>
          <a:lstStyle/>
          <a:p>
            <a:fld id="{F7CC785E-F357-41E6-A151-A254A58BB9CF}" type="slidenum">
              <a:rPr lang="zh-TW" altLang="en-US" smtClean="0"/>
              <a:t>7</a:t>
            </a:fld>
            <a:endParaRPr lang="zh-TW" altLang="en-US"/>
          </a:p>
        </p:txBody>
      </p:sp>
    </p:spTree>
    <p:extLst>
      <p:ext uri="{BB962C8B-B14F-4D97-AF65-F5344CB8AC3E}">
        <p14:creationId xmlns:p14="http://schemas.microsoft.com/office/powerpoint/2010/main" val="4847992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pPr algn="ctr"/>
            <a:r>
              <a:rPr lang="zh-TW" altLang="zh-TW" sz="5200" dirty="0"/>
              <a:t>公共選擇問題的解決</a:t>
            </a:r>
            <a:r>
              <a:rPr lang="zh-TW" altLang="zh-TW" sz="5200" dirty="0" smtClean="0"/>
              <a:t>辦法</a:t>
            </a:r>
            <a:endParaRPr lang="zh-TW" altLang="en-US" sz="5200" dirty="0"/>
          </a:p>
        </p:txBody>
      </p:sp>
      <p:sp>
        <p:nvSpPr>
          <p:cNvPr id="3" name="內容版面配置區 2"/>
          <p:cNvSpPr>
            <a:spLocks noGrp="1"/>
          </p:cNvSpPr>
          <p:nvPr>
            <p:ph idx="1"/>
          </p:nvPr>
        </p:nvSpPr>
        <p:spPr/>
        <p:txBody>
          <a:bodyPr/>
          <a:lstStyle/>
          <a:p>
            <a:r>
              <a:rPr lang="zh-TW" altLang="zh-TW" dirty="0"/>
              <a:t>利益集團干涉政策決策的問題，從</a:t>
            </a:r>
            <a:r>
              <a:rPr lang="en-US" altLang="zh-TW" dirty="0" err="1">
                <a:hlinkClick r:id="rId2" tooltip="博弈論"/>
              </a:rPr>
              <a:t>博弈論</a:t>
            </a:r>
            <a:r>
              <a:rPr lang="zh-TW" altLang="zh-TW" dirty="0"/>
              <a:t>裡人們了解到，在任何的比賽裡</a:t>
            </a:r>
            <a:r>
              <a:rPr lang="zh-TW" altLang="zh-TW" dirty="0" smtClean="0"/>
              <a:t>引進</a:t>
            </a:r>
            <a:r>
              <a:rPr lang="en-US" altLang="zh-TW" dirty="0"/>
              <a:t> </a:t>
            </a:r>
            <a:r>
              <a:rPr lang="en-US" altLang="zh-TW" dirty="0" smtClean="0"/>
              <a:t>    </a:t>
            </a:r>
            <a:r>
              <a:rPr lang="en-US" altLang="zh-TW" dirty="0" err="1" smtClean="0">
                <a:hlinkClick r:id="rId3" tooltip="隨機"/>
              </a:rPr>
              <a:t>隨機性</a:t>
            </a:r>
            <a:r>
              <a:rPr lang="zh-TW" altLang="zh-TW" dirty="0"/>
              <a:t>可以防止參賽者徹底掌握比賽的動向並進而作弊。</a:t>
            </a:r>
          </a:p>
          <a:p>
            <a:r>
              <a:rPr lang="zh-TW" altLang="zh-TW" dirty="0"/>
              <a:t>在歷史上一些政治決策體系也是依據此一概念設置的，比如說以抽籤來決定最終進行決策的官員。許多國家的司法體制以隨機方式選擇</a:t>
            </a:r>
            <a:r>
              <a:rPr lang="en-US" altLang="zh-TW" dirty="0" err="1">
                <a:hlinkClick r:id="rId4" tooltip="陪審團"/>
              </a:rPr>
              <a:t>陪審團</a:t>
            </a:r>
            <a:r>
              <a:rPr lang="zh-TW" altLang="zh-TW" dirty="0"/>
              <a:t>成員，也是根據於同樣的道理。</a:t>
            </a:r>
          </a:p>
          <a:p>
            <a:endParaRPr lang="zh-TW" altLang="en-US" dirty="0"/>
          </a:p>
        </p:txBody>
      </p:sp>
      <p:sp>
        <p:nvSpPr>
          <p:cNvPr id="4" name="投影片編號版面配置區 3"/>
          <p:cNvSpPr>
            <a:spLocks noGrp="1"/>
          </p:cNvSpPr>
          <p:nvPr>
            <p:ph type="sldNum" sz="quarter" idx="12"/>
          </p:nvPr>
        </p:nvSpPr>
        <p:spPr/>
        <p:txBody>
          <a:bodyPr/>
          <a:lstStyle/>
          <a:p>
            <a:fld id="{F7CC785E-F357-41E6-A151-A254A58BB9CF}" type="slidenum">
              <a:rPr lang="zh-TW" altLang="en-US" smtClean="0"/>
              <a:t>8</a:t>
            </a:fld>
            <a:endParaRPr lang="zh-TW" altLang="en-US"/>
          </a:p>
        </p:txBody>
      </p:sp>
    </p:spTree>
    <p:extLst>
      <p:ext uri="{BB962C8B-B14F-4D97-AF65-F5344CB8AC3E}">
        <p14:creationId xmlns:p14="http://schemas.microsoft.com/office/powerpoint/2010/main" val="13678696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zh-TW" sz="5400" dirty="0"/>
              <a:t>公共選擇理論的方法論</a:t>
            </a:r>
            <a:endParaRPr lang="zh-TW" altLang="en-US" sz="5400" dirty="0"/>
          </a:p>
        </p:txBody>
      </p:sp>
      <p:sp>
        <p:nvSpPr>
          <p:cNvPr id="3" name="內容版面配置區 2"/>
          <p:cNvSpPr>
            <a:spLocks noGrp="1"/>
          </p:cNvSpPr>
          <p:nvPr>
            <p:ph idx="1"/>
          </p:nvPr>
        </p:nvSpPr>
        <p:spPr>
          <a:xfrm>
            <a:off x="316503" y="1412776"/>
            <a:ext cx="8435280" cy="5141168"/>
          </a:xfrm>
        </p:spPr>
        <p:txBody>
          <a:bodyPr>
            <a:normAutofit fontScale="92500"/>
          </a:bodyPr>
          <a:lstStyle/>
          <a:p>
            <a:r>
              <a:rPr lang="zh-TW" altLang="zh-TW" dirty="0"/>
              <a:t>布坎南在</a:t>
            </a:r>
            <a:r>
              <a:rPr lang="en-US" altLang="zh-TW" dirty="0"/>
              <a:t>1986</a:t>
            </a:r>
            <a:r>
              <a:rPr lang="zh-TW" altLang="zh-TW" dirty="0"/>
              <a:t>年諾貝爾經濟學獲獎演說中提出最基礎之三大要素。 </a:t>
            </a:r>
          </a:p>
          <a:p>
            <a:pPr marL="36576" indent="0">
              <a:buNone/>
            </a:pPr>
            <a:r>
              <a:rPr lang="zh-TW" altLang="zh-TW" dirty="0"/>
              <a:t>（</a:t>
            </a:r>
            <a:r>
              <a:rPr lang="en-US" altLang="zh-TW" dirty="0"/>
              <a:t>1</a:t>
            </a:r>
            <a:r>
              <a:rPr lang="zh-TW" altLang="zh-TW" dirty="0"/>
              <a:t>）方法論上的個體</a:t>
            </a:r>
            <a:r>
              <a:rPr lang="zh-TW" altLang="zh-TW" dirty="0" smtClean="0"/>
              <a:t>主義</a:t>
            </a:r>
            <a:r>
              <a:rPr lang="zh-TW" altLang="en-US" dirty="0" smtClean="0"/>
              <a:t>：</a:t>
            </a:r>
            <a:endParaRPr lang="zh-TW" altLang="zh-TW" dirty="0"/>
          </a:p>
          <a:p>
            <a:pPr marL="36576" indent="0">
              <a:buNone/>
            </a:pPr>
            <a:r>
              <a:rPr lang="en-US" altLang="zh-TW" dirty="0"/>
              <a:t>    </a:t>
            </a:r>
            <a:r>
              <a:rPr lang="zh-TW" altLang="zh-TW" dirty="0"/>
              <a:t>無論個人或集體活動中，個人都是最終的決策者。</a:t>
            </a:r>
          </a:p>
          <a:p>
            <a:pPr marL="36576" indent="0">
              <a:buNone/>
            </a:pPr>
            <a:r>
              <a:rPr lang="zh-TW" altLang="zh-TW" dirty="0"/>
              <a:t>（</a:t>
            </a:r>
            <a:r>
              <a:rPr lang="en-US" altLang="zh-TW" dirty="0"/>
              <a:t>2</a:t>
            </a:r>
            <a:r>
              <a:rPr lang="zh-TW" altLang="zh-TW" dirty="0"/>
              <a:t>）</a:t>
            </a:r>
            <a:r>
              <a:rPr lang="en-US" altLang="zh-TW" dirty="0" err="1">
                <a:hlinkClick r:id="rId2" tooltip="经济人假设"/>
              </a:rPr>
              <a:t>經濟人假設</a:t>
            </a:r>
            <a:endParaRPr lang="zh-TW" altLang="zh-TW" dirty="0"/>
          </a:p>
          <a:p>
            <a:pPr marL="36576" indent="0">
              <a:buNone/>
            </a:pPr>
            <a:r>
              <a:rPr lang="en-US" altLang="zh-TW" dirty="0"/>
              <a:t>    </a:t>
            </a:r>
            <a:r>
              <a:rPr lang="zh-TW" altLang="zh-TW" dirty="0"/>
              <a:t>經濟或政治市場中的個體都具有經濟人的特征。人是理性的，總是在追求自身利益的最大化。</a:t>
            </a:r>
          </a:p>
          <a:p>
            <a:pPr marL="36576" indent="0">
              <a:buNone/>
            </a:pPr>
            <a:r>
              <a:rPr lang="zh-TW" altLang="zh-TW" dirty="0"/>
              <a:t>（</a:t>
            </a:r>
            <a:r>
              <a:rPr lang="en-US" altLang="zh-TW" dirty="0"/>
              <a:t>3</a:t>
            </a:r>
            <a:r>
              <a:rPr lang="zh-TW" altLang="zh-TW" dirty="0"/>
              <a:t>）交易政治</a:t>
            </a:r>
          </a:p>
          <a:p>
            <a:pPr marL="36576" indent="0">
              <a:buNone/>
            </a:pPr>
            <a:r>
              <a:rPr lang="en-US" altLang="zh-TW" dirty="0"/>
              <a:t>    </a:t>
            </a:r>
            <a:r>
              <a:rPr lang="zh-TW" altLang="zh-TW" dirty="0"/>
              <a:t>個人追求不同利益時所處的條件和手段</a:t>
            </a:r>
            <a:r>
              <a:rPr lang="zh-TW" altLang="zh-TW" dirty="0" smtClean="0"/>
              <a:t>，</a:t>
            </a:r>
            <a:r>
              <a:rPr lang="zh-TW" altLang="en-US" dirty="0" smtClean="0"/>
              <a:t>包括  </a:t>
            </a:r>
            <a:r>
              <a:rPr lang="en-US" altLang="zh-TW" dirty="0" smtClean="0"/>
              <a:t>      </a:t>
            </a:r>
            <a:r>
              <a:rPr lang="zh-TW" altLang="en-US" dirty="0" smtClean="0"/>
              <a:t>                選</a:t>
            </a:r>
            <a:r>
              <a:rPr lang="zh-TW" altLang="zh-TW" dirty="0" smtClean="0"/>
              <a:t>票</a:t>
            </a:r>
            <a:r>
              <a:rPr lang="zh-TW" altLang="zh-TW" dirty="0"/>
              <a:t>在內的各種利益和好處。</a:t>
            </a:r>
          </a:p>
          <a:p>
            <a:endParaRPr lang="zh-TW" altLang="en-US" dirty="0"/>
          </a:p>
        </p:txBody>
      </p:sp>
      <p:pic>
        <p:nvPicPr>
          <p:cNvPr id="4" name="yui_3_5_1_5_1363353254393_454" descr="http://ia.ibtimes.com/chinese/data/images/full/2013/01/09/24313.jpg"/>
          <p:cNvPicPr/>
          <p:nvPr/>
        </p:nvPicPr>
        <p:blipFill>
          <a:blip r:embed="rId3" cstate="print"/>
          <a:srcRect/>
          <a:stretch>
            <a:fillRect/>
          </a:stretch>
        </p:blipFill>
        <p:spPr bwMode="auto">
          <a:xfrm>
            <a:off x="6629843" y="5857676"/>
            <a:ext cx="2273791" cy="980728"/>
          </a:xfrm>
          <a:prstGeom prst="rect">
            <a:avLst/>
          </a:prstGeom>
          <a:noFill/>
          <a:ln w="9525">
            <a:noFill/>
            <a:miter lim="800000"/>
            <a:headEnd/>
            <a:tailEnd/>
          </a:ln>
        </p:spPr>
      </p:pic>
      <p:sp>
        <p:nvSpPr>
          <p:cNvPr id="5" name="投影片編號版面配置區 4"/>
          <p:cNvSpPr>
            <a:spLocks noGrp="1"/>
          </p:cNvSpPr>
          <p:nvPr>
            <p:ph type="sldNum" sz="quarter" idx="12"/>
          </p:nvPr>
        </p:nvSpPr>
        <p:spPr/>
        <p:txBody>
          <a:bodyPr/>
          <a:lstStyle/>
          <a:p>
            <a:fld id="{F7CC785E-F357-41E6-A151-A254A58BB9CF}" type="slidenum">
              <a:rPr lang="zh-TW" altLang="en-US" smtClean="0"/>
              <a:t>9</a:t>
            </a:fld>
            <a:endParaRPr lang="zh-TW" altLang="en-US"/>
          </a:p>
        </p:txBody>
      </p:sp>
    </p:spTree>
    <p:extLst>
      <p:ext uri="{BB962C8B-B14F-4D97-AF65-F5344CB8AC3E}">
        <p14:creationId xmlns:p14="http://schemas.microsoft.com/office/powerpoint/2010/main" val="11573432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5400" dirty="0" smtClean="0"/>
              <a:t>評價</a:t>
            </a:r>
            <a:endParaRPr lang="zh-TW" altLang="en-US" sz="5400" dirty="0"/>
          </a:p>
        </p:txBody>
      </p:sp>
      <p:sp>
        <p:nvSpPr>
          <p:cNvPr id="3" name="內容版面配置區 2"/>
          <p:cNvSpPr>
            <a:spLocks noGrp="1"/>
          </p:cNvSpPr>
          <p:nvPr>
            <p:ph idx="1"/>
          </p:nvPr>
        </p:nvSpPr>
        <p:spPr>
          <a:xfrm>
            <a:off x="179512" y="1124744"/>
            <a:ext cx="8435280" cy="5184576"/>
          </a:xfrm>
        </p:spPr>
        <p:txBody>
          <a:bodyPr>
            <a:normAutofit fontScale="55000" lnSpcReduction="20000"/>
          </a:bodyPr>
          <a:lstStyle/>
          <a:p>
            <a:pPr marL="36576" indent="0">
              <a:buNone/>
            </a:pPr>
            <a:r>
              <a:rPr lang="zh-TW" altLang="zh-TW" sz="5100" dirty="0" smtClean="0"/>
              <a:t>缺點</a:t>
            </a:r>
            <a:r>
              <a:rPr lang="zh-TW" altLang="zh-TW" sz="5100" dirty="0"/>
              <a:t>：（負面評價） </a:t>
            </a:r>
          </a:p>
          <a:p>
            <a:r>
              <a:rPr lang="zh-TW" altLang="zh-TW" sz="5100" dirty="0" smtClean="0"/>
              <a:t>詹姆斯</a:t>
            </a:r>
            <a:r>
              <a:rPr lang="zh-TW" altLang="zh-TW" sz="5100" dirty="0"/>
              <a:t>·布坎南與戈登·圖洛克認為，就算這套理論的確被證實可以用理性</a:t>
            </a:r>
            <a:r>
              <a:rPr lang="zh-TW" altLang="zh-TW" sz="5100" dirty="0" smtClean="0"/>
              <a:t>私利動機</a:t>
            </a:r>
            <a:r>
              <a:rPr lang="zh-TW" altLang="zh-TW" sz="5100" dirty="0"/>
              <a:t>來解釋政治活動的一部分，這並不代表所有的人在所有的時間和情況下</a:t>
            </a:r>
            <a:r>
              <a:rPr lang="zh-TW" altLang="zh-TW" sz="5100" dirty="0" smtClean="0"/>
              <a:t>都會</a:t>
            </a:r>
            <a:r>
              <a:rPr lang="zh-TW" altLang="zh-TW" sz="5100" dirty="0"/>
              <a:t>依照這種模式來行動。</a:t>
            </a:r>
          </a:p>
          <a:p>
            <a:pPr marL="36576" indent="0">
              <a:buNone/>
            </a:pPr>
            <a:r>
              <a:rPr lang="zh-TW" altLang="zh-TW" sz="5100" dirty="0" smtClean="0"/>
              <a:t>優點</a:t>
            </a:r>
            <a:r>
              <a:rPr lang="zh-TW" altLang="zh-TW" sz="5100" dirty="0"/>
              <a:t>：（正面評價）</a:t>
            </a:r>
          </a:p>
          <a:p>
            <a:r>
              <a:rPr lang="zh-TW" altLang="zh-TW" sz="5100" dirty="0" smtClean="0"/>
              <a:t>人們</a:t>
            </a:r>
            <a:r>
              <a:rPr lang="zh-TW" altLang="zh-TW" sz="5100" dirty="0"/>
              <a:t>的行為是由非常多的動機所影響的，包括人道行為在內的行為其實都</a:t>
            </a:r>
            <a:r>
              <a:rPr lang="zh-TW" altLang="zh-TW" sz="5100" dirty="0" smtClean="0"/>
              <a:t>是理性</a:t>
            </a:r>
            <a:r>
              <a:rPr lang="zh-TW" altLang="zh-TW" sz="5100" dirty="0"/>
              <a:t>的，因此公共選擇理論可以解釋許多其他理論無法解釋的事物。</a:t>
            </a:r>
          </a:p>
          <a:p>
            <a:r>
              <a:rPr lang="zh-TW" altLang="zh-TW" sz="5100" dirty="0" smtClean="0"/>
              <a:t>只要</a:t>
            </a:r>
            <a:r>
              <a:rPr lang="zh-TW" altLang="zh-TW" sz="5100" dirty="0"/>
              <a:t>能證實一小部分的個人行為的確是根據</a:t>
            </a:r>
            <a:r>
              <a:rPr lang="zh-TW" altLang="zh-TW" sz="5100" dirty="0" smtClean="0"/>
              <a:t>在私利</a:t>
            </a:r>
            <a:r>
              <a:rPr lang="zh-TW" altLang="zh-TW" sz="5100" dirty="0"/>
              <a:t>動機上的</a:t>
            </a:r>
            <a:r>
              <a:rPr lang="zh-TW" altLang="zh-TW" sz="5100" dirty="0" smtClean="0"/>
              <a:t>，那麼</a:t>
            </a:r>
            <a:r>
              <a:rPr lang="zh-TW" altLang="zh-TW" sz="5100" dirty="0"/>
              <a:t>公共選擇這套理論仍然在</a:t>
            </a:r>
            <a:r>
              <a:rPr lang="zh-TW" altLang="zh-TW" sz="5100" dirty="0" smtClean="0"/>
              <a:t>分析</a:t>
            </a:r>
            <a:r>
              <a:rPr lang="zh-TW" altLang="en-US" sz="5100" dirty="0" smtClean="0"/>
              <a:t> </a:t>
            </a:r>
            <a:r>
              <a:rPr lang="zh-TW" altLang="zh-TW" sz="5100" dirty="0" smtClean="0"/>
              <a:t>政治</a:t>
            </a:r>
            <a:r>
              <a:rPr lang="zh-TW" altLang="zh-TW" sz="5100" dirty="0"/>
              <a:t>行為上有著</a:t>
            </a:r>
            <a:r>
              <a:rPr lang="zh-TW" altLang="zh-TW" sz="5100" dirty="0" smtClean="0"/>
              <a:t>正面</a:t>
            </a:r>
            <a:r>
              <a:rPr lang="zh-TW" altLang="zh-TW" sz="5100" dirty="0"/>
              <a:t>的價值。</a:t>
            </a:r>
          </a:p>
          <a:p>
            <a:endParaRPr lang="zh-TW" altLang="en-US" dirty="0"/>
          </a:p>
        </p:txBody>
      </p:sp>
      <p:sp>
        <p:nvSpPr>
          <p:cNvPr id="4" name="投影片編號版面配置區 3"/>
          <p:cNvSpPr>
            <a:spLocks noGrp="1"/>
          </p:cNvSpPr>
          <p:nvPr>
            <p:ph type="sldNum" sz="quarter" idx="12"/>
          </p:nvPr>
        </p:nvSpPr>
        <p:spPr/>
        <p:txBody>
          <a:bodyPr/>
          <a:lstStyle/>
          <a:p>
            <a:fld id="{F7CC785E-F357-41E6-A151-A254A58BB9CF}" type="slidenum">
              <a:rPr lang="zh-TW" altLang="en-US" smtClean="0"/>
              <a:t>10</a:t>
            </a:fld>
            <a:endParaRPr lang="zh-TW" altLang="en-US"/>
          </a:p>
        </p:txBody>
      </p:sp>
    </p:spTree>
    <p:extLst>
      <p:ext uri="{BB962C8B-B14F-4D97-AF65-F5344CB8AC3E}">
        <p14:creationId xmlns:p14="http://schemas.microsoft.com/office/powerpoint/2010/main" val="40754637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274638"/>
            <a:ext cx="8928992" cy="1143000"/>
          </a:xfrm>
        </p:spPr>
        <p:txBody>
          <a:bodyPr>
            <a:noAutofit/>
          </a:bodyPr>
          <a:lstStyle/>
          <a:p>
            <a:pPr algn="ctr"/>
            <a:r>
              <a:rPr lang="zh-TW" altLang="zh-TW" sz="4800" dirty="0"/>
              <a:t>公共選擇理論對官僚提出的批評</a:t>
            </a:r>
            <a:endParaRPr lang="zh-TW" altLang="en-US" sz="4800" dirty="0"/>
          </a:p>
        </p:txBody>
      </p:sp>
      <p:sp>
        <p:nvSpPr>
          <p:cNvPr id="3" name="內容版面配置區 2"/>
          <p:cNvSpPr>
            <a:spLocks noGrp="1"/>
          </p:cNvSpPr>
          <p:nvPr>
            <p:ph idx="1"/>
          </p:nvPr>
        </p:nvSpPr>
        <p:spPr/>
        <p:txBody>
          <a:bodyPr/>
          <a:lstStyle/>
          <a:p>
            <a:r>
              <a:rPr lang="zh-TW" altLang="zh-TW" dirty="0"/>
              <a:t>公共選擇理論係由布坎南等學者提出</a:t>
            </a:r>
            <a:r>
              <a:rPr lang="en-US" altLang="zh-TW" dirty="0"/>
              <a:t>,</a:t>
            </a:r>
            <a:r>
              <a:rPr lang="zh-TW" altLang="zh-TW" dirty="0"/>
              <a:t>主要是認為每個人都在追求最大的利益，因此官僚會有以下情形</a:t>
            </a:r>
            <a:r>
              <a:rPr lang="en-US" altLang="zh-TW" dirty="0"/>
              <a:t>:</a:t>
            </a:r>
            <a:br>
              <a:rPr lang="en-US" altLang="zh-TW" dirty="0"/>
            </a:br>
            <a:r>
              <a:rPr lang="en-US" altLang="zh-TW" dirty="0"/>
              <a:t>1. </a:t>
            </a:r>
            <a:r>
              <a:rPr lang="zh-TW" altLang="zh-TW" dirty="0"/>
              <a:t>為自己的治績輝煌得以</a:t>
            </a:r>
            <a:r>
              <a:rPr lang="zh-TW" altLang="zh-TW" dirty="0" smtClean="0"/>
              <a:t>升遷，</a:t>
            </a:r>
            <a:r>
              <a:rPr lang="zh-TW" altLang="en-US" dirty="0" smtClean="0"/>
              <a:t>                           </a:t>
            </a:r>
            <a:r>
              <a:rPr lang="zh-TW" altLang="zh-TW" dirty="0" smtClean="0"/>
              <a:t>喜好</a:t>
            </a:r>
            <a:r>
              <a:rPr lang="zh-TW" altLang="zh-TW" dirty="0"/>
              <a:t>較多的預算，造成浪費公帑</a:t>
            </a:r>
          </a:p>
          <a:p>
            <a:pPr marL="36576" indent="0">
              <a:buNone/>
            </a:pPr>
            <a:r>
              <a:rPr lang="zh-TW" altLang="en-US" dirty="0" smtClean="0"/>
              <a:t>    </a:t>
            </a:r>
            <a:r>
              <a:rPr lang="en-US" altLang="zh-TW" dirty="0" smtClean="0"/>
              <a:t>2</a:t>
            </a:r>
            <a:r>
              <a:rPr lang="en-US" altLang="zh-TW" dirty="0"/>
              <a:t>.</a:t>
            </a:r>
            <a:r>
              <a:rPr lang="zh-TW" altLang="zh-TW" dirty="0"/>
              <a:t>不正確的公共財</a:t>
            </a:r>
            <a:r>
              <a:rPr lang="zh-TW" altLang="zh-TW" dirty="0" smtClean="0"/>
              <a:t>觀念</a:t>
            </a:r>
            <a:endParaRPr lang="en-US" altLang="zh-TW" dirty="0" smtClean="0"/>
          </a:p>
          <a:p>
            <a:pPr marL="36576" indent="0">
              <a:buNone/>
            </a:pPr>
            <a:r>
              <a:rPr lang="en-US" altLang="zh-TW" dirty="0"/>
              <a:t/>
            </a:r>
            <a:br>
              <a:rPr lang="en-US" altLang="zh-TW" dirty="0"/>
            </a:br>
            <a:r>
              <a:rPr lang="zh-TW" altLang="en-US" dirty="0" smtClean="0"/>
              <a:t>    </a:t>
            </a:r>
            <a:r>
              <a:rPr lang="en-US" altLang="zh-TW" dirty="0" smtClean="0"/>
              <a:t>3</a:t>
            </a:r>
            <a:r>
              <a:rPr lang="en-US" altLang="zh-TW" dirty="0"/>
              <a:t>. .</a:t>
            </a:r>
            <a:r>
              <a:rPr lang="zh-TW" altLang="zh-TW" dirty="0"/>
              <a:t>官僚的貪腐行為</a:t>
            </a:r>
          </a:p>
          <a:p>
            <a:endParaRPr lang="zh-TW" altLang="en-US" dirty="0"/>
          </a:p>
        </p:txBody>
      </p:sp>
      <p:sp>
        <p:nvSpPr>
          <p:cNvPr id="4" name="投影片編號版面配置區 3"/>
          <p:cNvSpPr>
            <a:spLocks noGrp="1"/>
          </p:cNvSpPr>
          <p:nvPr>
            <p:ph type="sldNum" sz="quarter" idx="12"/>
          </p:nvPr>
        </p:nvSpPr>
        <p:spPr/>
        <p:txBody>
          <a:bodyPr/>
          <a:lstStyle/>
          <a:p>
            <a:fld id="{F7CC785E-F357-41E6-A151-A254A58BB9CF}" type="slidenum">
              <a:rPr lang="zh-TW" altLang="en-US" smtClean="0"/>
              <a:t>11</a:t>
            </a:fld>
            <a:endParaRPr lang="zh-TW" altLang="en-US"/>
          </a:p>
        </p:txBody>
      </p:sp>
    </p:spTree>
    <p:extLst>
      <p:ext uri="{BB962C8B-B14F-4D97-AF65-F5344CB8AC3E}">
        <p14:creationId xmlns:p14="http://schemas.microsoft.com/office/powerpoint/2010/main" val="35750303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zh-TW" dirty="0"/>
              <a:t>公共選擇學派經濟學家批評政府</a:t>
            </a:r>
            <a:r>
              <a:rPr lang="zh-TW" altLang="zh-TW" dirty="0" smtClean="0"/>
              <a:t>部門</a:t>
            </a:r>
            <a:r>
              <a:rPr lang="zh-TW" altLang="en-US" dirty="0" smtClean="0"/>
              <a:t>     </a:t>
            </a:r>
            <a:r>
              <a:rPr lang="zh-TW" altLang="zh-TW" dirty="0" smtClean="0"/>
              <a:t>的行政</a:t>
            </a:r>
            <a:r>
              <a:rPr lang="zh-TW" altLang="zh-TW" dirty="0"/>
              <a:t>官僚，在制訂公共政策時</a:t>
            </a:r>
            <a:r>
              <a:rPr lang="zh-TW" altLang="zh-TW" dirty="0" smtClean="0"/>
              <a:t>，</a:t>
            </a:r>
            <a:r>
              <a:rPr lang="zh-TW" altLang="en-US" dirty="0" smtClean="0"/>
              <a:t>           </a:t>
            </a:r>
            <a:r>
              <a:rPr lang="zh-TW" altLang="zh-TW" dirty="0" smtClean="0"/>
              <a:t>可能亦只</a:t>
            </a:r>
            <a:r>
              <a:rPr lang="zh-TW" altLang="zh-TW" dirty="0"/>
              <a:t>會考量政策可能帶來</a:t>
            </a:r>
            <a:r>
              <a:rPr lang="zh-TW" altLang="zh-TW" dirty="0" smtClean="0"/>
              <a:t>的</a:t>
            </a:r>
            <a:r>
              <a:rPr lang="zh-TW" altLang="en-US" dirty="0"/>
              <a:t> </a:t>
            </a:r>
            <a:r>
              <a:rPr lang="zh-TW" altLang="en-US" dirty="0" smtClean="0"/>
              <a:t>          </a:t>
            </a:r>
            <a:r>
              <a:rPr lang="zh-TW" altLang="zh-TW" dirty="0" smtClean="0"/>
              <a:t>個人</a:t>
            </a:r>
            <a:r>
              <a:rPr lang="zh-TW" altLang="zh-TW" dirty="0"/>
              <a:t>利益，如聲望、報酬、資源</a:t>
            </a:r>
            <a:r>
              <a:rPr lang="zh-TW" altLang="zh-TW" dirty="0" smtClean="0"/>
              <a:t>、</a:t>
            </a:r>
            <a:r>
              <a:rPr lang="zh-TW" altLang="en-US" dirty="0" smtClean="0"/>
              <a:t>        </a:t>
            </a:r>
            <a:r>
              <a:rPr lang="zh-TW" altLang="zh-TW" dirty="0" smtClean="0"/>
              <a:t>可</a:t>
            </a:r>
            <a:r>
              <a:rPr lang="zh-TW" altLang="zh-TW" dirty="0"/>
              <a:t>指揮之人員</a:t>
            </a:r>
            <a:r>
              <a:rPr lang="zh-TW" altLang="zh-TW" dirty="0" smtClean="0"/>
              <a:t>，</a:t>
            </a:r>
            <a:r>
              <a:rPr lang="zh-TW" altLang="en-US" dirty="0" smtClean="0"/>
              <a:t> </a:t>
            </a:r>
            <a:r>
              <a:rPr lang="zh-TW" altLang="zh-TW" dirty="0" smtClean="0"/>
              <a:t>及</a:t>
            </a:r>
            <a:r>
              <a:rPr lang="zh-TW" altLang="zh-TW" dirty="0"/>
              <a:t>辦公設施等</a:t>
            </a:r>
            <a:r>
              <a:rPr lang="zh-TW" altLang="zh-TW" dirty="0" smtClean="0"/>
              <a:t>，</a:t>
            </a:r>
            <a:r>
              <a:rPr lang="zh-TW" altLang="en-US" dirty="0" smtClean="0"/>
              <a:t>                                    </a:t>
            </a:r>
            <a:r>
              <a:rPr lang="zh-TW" altLang="zh-TW" dirty="0" smtClean="0"/>
              <a:t>而</a:t>
            </a:r>
            <a:r>
              <a:rPr lang="zh-TW" altLang="zh-TW" dirty="0"/>
              <a:t>忽略了效率或滿足大眾需求的目標。</a:t>
            </a:r>
          </a:p>
          <a:p>
            <a:pPr marL="36576" indent="0">
              <a:buNone/>
            </a:pPr>
            <a:endParaRPr lang="zh-TW" altLang="en-US" dirty="0"/>
          </a:p>
        </p:txBody>
      </p:sp>
      <p:sp>
        <p:nvSpPr>
          <p:cNvPr id="4" name="投影片編號版面配置區 3"/>
          <p:cNvSpPr>
            <a:spLocks noGrp="1"/>
          </p:cNvSpPr>
          <p:nvPr>
            <p:ph type="sldNum" sz="quarter" idx="12"/>
          </p:nvPr>
        </p:nvSpPr>
        <p:spPr/>
        <p:txBody>
          <a:bodyPr/>
          <a:lstStyle/>
          <a:p>
            <a:fld id="{F7CC785E-F357-41E6-A151-A254A58BB9CF}" type="slidenum">
              <a:rPr lang="zh-TW" altLang="en-US" smtClean="0"/>
              <a:t>12</a:t>
            </a:fld>
            <a:endParaRPr lang="zh-TW" altLang="en-US"/>
          </a:p>
        </p:txBody>
      </p:sp>
    </p:spTree>
    <p:extLst>
      <p:ext uri="{BB962C8B-B14F-4D97-AF65-F5344CB8AC3E}">
        <p14:creationId xmlns:p14="http://schemas.microsoft.com/office/powerpoint/2010/main" val="39446783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zh-TW" sz="5400" dirty="0" smtClean="0"/>
              <a:t>政經體系互動模型</a:t>
            </a:r>
            <a:endParaRPr lang="zh-TW" altLang="en-US" sz="5400" dirty="0"/>
          </a:p>
        </p:txBody>
      </p:sp>
      <p:pic>
        <p:nvPicPr>
          <p:cNvPr id="4" name="內容版面配置區 3" descr="http://old.npf.org.tw/PUBLICATION/CL/091/CLR054-1.gif"/>
          <p:cNvPicPr>
            <a:picLocks noGrp="1"/>
          </p:cNvPicPr>
          <p:nvPr>
            <p:ph idx="1"/>
          </p:nvPr>
        </p:nvPicPr>
        <p:blipFill>
          <a:blip r:embed="rId2" cstate="print"/>
          <a:srcRect/>
          <a:stretch>
            <a:fillRect/>
          </a:stretch>
        </p:blipFill>
        <p:spPr bwMode="auto">
          <a:xfrm>
            <a:off x="755576" y="1484784"/>
            <a:ext cx="7344816" cy="4896544"/>
          </a:xfrm>
          <a:prstGeom prst="rect">
            <a:avLst/>
          </a:prstGeom>
          <a:noFill/>
          <a:ln w="9525">
            <a:noFill/>
            <a:miter lim="800000"/>
            <a:headEnd/>
            <a:tailEnd/>
          </a:ln>
        </p:spPr>
      </p:pic>
      <p:sp>
        <p:nvSpPr>
          <p:cNvPr id="5" name="投影片編號版面配置區 4"/>
          <p:cNvSpPr>
            <a:spLocks noGrp="1"/>
          </p:cNvSpPr>
          <p:nvPr>
            <p:ph type="sldNum" sz="quarter" idx="12"/>
          </p:nvPr>
        </p:nvSpPr>
        <p:spPr/>
        <p:txBody>
          <a:bodyPr/>
          <a:lstStyle/>
          <a:p>
            <a:fld id="{F7CC785E-F357-41E6-A151-A254A58BB9CF}" type="slidenum">
              <a:rPr lang="zh-TW" altLang="en-US" smtClean="0"/>
              <a:t>13</a:t>
            </a:fld>
            <a:endParaRPr lang="zh-TW" altLang="en-US"/>
          </a:p>
        </p:txBody>
      </p:sp>
    </p:spTree>
    <p:extLst>
      <p:ext uri="{BB962C8B-B14F-4D97-AF65-F5344CB8AC3E}">
        <p14:creationId xmlns:p14="http://schemas.microsoft.com/office/powerpoint/2010/main" val="19941253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zh-TW" sz="5400" dirty="0"/>
              <a:t>政治機制的主要</a:t>
            </a:r>
            <a:r>
              <a:rPr lang="zh-TW" altLang="zh-TW" sz="5400" dirty="0" smtClean="0"/>
              <a:t>參與者</a:t>
            </a:r>
            <a:endParaRPr lang="zh-TW" altLang="en-US" sz="5400" dirty="0"/>
          </a:p>
        </p:txBody>
      </p:sp>
      <p:sp>
        <p:nvSpPr>
          <p:cNvPr id="3" name="內容版面配置區 2"/>
          <p:cNvSpPr>
            <a:spLocks noGrp="1"/>
          </p:cNvSpPr>
          <p:nvPr>
            <p:ph idx="1"/>
          </p:nvPr>
        </p:nvSpPr>
        <p:spPr/>
        <p:txBody>
          <a:bodyPr>
            <a:normAutofit fontScale="92500" lnSpcReduction="20000"/>
          </a:bodyPr>
          <a:lstStyle/>
          <a:p>
            <a:pPr lvl="0"/>
            <a:r>
              <a:rPr lang="zh-TW" altLang="zh-TW" dirty="0"/>
              <a:t>投票</a:t>
            </a:r>
            <a:r>
              <a:rPr lang="zh-TW" altLang="zh-TW" dirty="0" smtClean="0"/>
              <a:t>者</a:t>
            </a:r>
            <a:r>
              <a:rPr lang="zh-TW" altLang="en-US" dirty="0" smtClean="0"/>
              <a:t>：</a:t>
            </a:r>
            <a:r>
              <a:rPr lang="zh-TW" altLang="zh-TW" dirty="0" smtClean="0"/>
              <a:t>投票</a:t>
            </a:r>
            <a:r>
              <a:rPr lang="zh-TW" altLang="zh-TW" dirty="0"/>
              <a:t>人在取得適當訊息之後</a:t>
            </a:r>
            <a:r>
              <a:rPr lang="zh-TW" altLang="zh-TW" dirty="0" smtClean="0"/>
              <a:t>，</a:t>
            </a:r>
            <a:r>
              <a:rPr lang="zh-TW" altLang="en-US" dirty="0" smtClean="0"/>
              <a:t>     </a:t>
            </a:r>
            <a:r>
              <a:rPr lang="zh-TW" altLang="zh-TW" dirty="0" smtClean="0"/>
              <a:t>依據</a:t>
            </a:r>
            <a:r>
              <a:rPr lang="zh-TW" altLang="zh-TW" dirty="0"/>
              <a:t>自己的偏好順序，行使投票權。</a:t>
            </a:r>
          </a:p>
          <a:p>
            <a:pPr lvl="0"/>
            <a:r>
              <a:rPr lang="zh-TW" altLang="zh-TW" dirty="0" smtClean="0"/>
              <a:t>政客</a:t>
            </a:r>
            <a:r>
              <a:rPr lang="zh-TW" altLang="en-US" dirty="0" smtClean="0"/>
              <a:t>：</a:t>
            </a:r>
            <a:r>
              <a:rPr lang="zh-TW" altLang="zh-TW" dirty="0" smtClean="0"/>
              <a:t>以</a:t>
            </a:r>
            <a:r>
              <a:rPr lang="zh-TW" altLang="zh-TW" dirty="0"/>
              <a:t>選舉或其他方式尋求權位</a:t>
            </a:r>
            <a:r>
              <a:rPr lang="zh-TW" altLang="zh-TW" dirty="0" smtClean="0"/>
              <a:t>，</a:t>
            </a:r>
            <a:r>
              <a:rPr lang="zh-TW" altLang="en-US" dirty="0" smtClean="0"/>
              <a:t>         </a:t>
            </a:r>
            <a:r>
              <a:rPr lang="zh-TW" altLang="zh-TW" dirty="0" smtClean="0"/>
              <a:t>在</a:t>
            </a:r>
            <a:r>
              <a:rPr lang="zh-TW" altLang="zh-TW" dirty="0"/>
              <a:t>職位上扮演商人的角色。</a:t>
            </a:r>
          </a:p>
          <a:p>
            <a:pPr lvl="0"/>
            <a:r>
              <a:rPr lang="zh-TW" altLang="zh-TW" dirty="0"/>
              <a:t>官僚與政府</a:t>
            </a:r>
            <a:r>
              <a:rPr lang="zh-TW" altLang="zh-TW" dirty="0" smtClean="0"/>
              <a:t>機</a:t>
            </a:r>
            <a:r>
              <a:rPr lang="zh-TW" altLang="en-US" dirty="0"/>
              <a:t>關</a:t>
            </a:r>
            <a:r>
              <a:rPr lang="zh-TW" altLang="en-US" dirty="0" smtClean="0"/>
              <a:t>：</a:t>
            </a:r>
            <a:r>
              <a:rPr lang="zh-TW" altLang="zh-TW" dirty="0" smtClean="0"/>
              <a:t>在</a:t>
            </a:r>
            <a:r>
              <a:rPr lang="zh-TW" altLang="zh-TW" dirty="0"/>
              <a:t>政府中的官僚與公職人員，分屬在不同的部門，負責政策的設計與執行。</a:t>
            </a:r>
          </a:p>
          <a:p>
            <a:pPr lvl="0"/>
            <a:r>
              <a:rPr lang="zh-TW" altLang="zh-TW" dirty="0"/>
              <a:t>利益團體或壓力</a:t>
            </a:r>
            <a:r>
              <a:rPr lang="zh-TW" altLang="zh-TW" dirty="0" smtClean="0"/>
              <a:t>團體</a:t>
            </a:r>
            <a:r>
              <a:rPr lang="zh-TW" altLang="en-US" dirty="0" smtClean="0"/>
              <a:t>：</a:t>
            </a:r>
            <a:r>
              <a:rPr lang="zh-TW" altLang="zh-TW" dirty="0" smtClean="0"/>
              <a:t>企業</a:t>
            </a:r>
            <a:r>
              <a:rPr lang="zh-TW" altLang="zh-TW" dirty="0"/>
              <a:t>或是具有經濟實力的個體，常以遊說與關說的方式，而弱勢團體，則</a:t>
            </a:r>
            <a:r>
              <a:rPr lang="zh-TW" altLang="zh-TW" dirty="0" smtClean="0"/>
              <a:t>以選票</a:t>
            </a:r>
            <a:r>
              <a:rPr lang="zh-TW" altLang="zh-TW" dirty="0"/>
              <a:t>作為施壓的工具，吸引政客的關注。</a:t>
            </a:r>
          </a:p>
          <a:p>
            <a:endParaRPr lang="zh-TW" altLang="en-US" dirty="0"/>
          </a:p>
        </p:txBody>
      </p:sp>
      <p:sp>
        <p:nvSpPr>
          <p:cNvPr id="4" name="投影片編號版面配置區 3"/>
          <p:cNvSpPr>
            <a:spLocks noGrp="1"/>
          </p:cNvSpPr>
          <p:nvPr>
            <p:ph type="sldNum" sz="quarter" idx="12"/>
          </p:nvPr>
        </p:nvSpPr>
        <p:spPr/>
        <p:txBody>
          <a:bodyPr/>
          <a:lstStyle/>
          <a:p>
            <a:fld id="{F7CC785E-F357-41E6-A151-A254A58BB9CF}" type="slidenum">
              <a:rPr lang="zh-TW" altLang="en-US" smtClean="0"/>
              <a:t>14</a:t>
            </a:fld>
            <a:endParaRPr lang="zh-TW" altLang="en-US"/>
          </a:p>
        </p:txBody>
      </p:sp>
      <p:pic>
        <p:nvPicPr>
          <p:cNvPr id="5" name="yui_3_5_1_5_1363339688008_1149" descr="http://4.bp.blogspot.com/_AQqgsv1AXyY/SdCppl2b9zI/AAAAAAAABq8/Qvq-SRDUGnA/s400/CG3.jpg"/>
          <p:cNvPicPr/>
          <p:nvPr/>
        </p:nvPicPr>
        <p:blipFill>
          <a:blip r:embed="rId2" cstate="print"/>
          <a:srcRect/>
          <a:stretch>
            <a:fillRect/>
          </a:stretch>
        </p:blipFill>
        <p:spPr bwMode="auto">
          <a:xfrm>
            <a:off x="2411760" y="5301208"/>
            <a:ext cx="6336704" cy="1556792"/>
          </a:xfrm>
          <a:prstGeom prst="rect">
            <a:avLst/>
          </a:prstGeom>
          <a:noFill/>
          <a:ln w="9525">
            <a:noFill/>
            <a:miter lim="800000"/>
            <a:headEnd/>
            <a:tailEnd/>
          </a:ln>
        </p:spPr>
      </p:pic>
    </p:spTree>
    <p:extLst>
      <p:ext uri="{BB962C8B-B14F-4D97-AF65-F5344CB8AC3E}">
        <p14:creationId xmlns:p14="http://schemas.microsoft.com/office/powerpoint/2010/main" val="27355703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274638"/>
            <a:ext cx="8928992" cy="1143000"/>
          </a:xfrm>
        </p:spPr>
        <p:txBody>
          <a:bodyPr>
            <a:noAutofit/>
          </a:bodyPr>
          <a:lstStyle/>
          <a:p>
            <a:pPr algn="ctr"/>
            <a:r>
              <a:rPr lang="zh-TW" altLang="zh-TW" dirty="0"/>
              <a:t>台灣公共治理競爭力之趨勢與</a:t>
            </a:r>
            <a:r>
              <a:rPr lang="zh-TW" altLang="zh-TW" dirty="0" smtClean="0"/>
              <a:t>挑戰</a:t>
            </a:r>
            <a:endParaRPr lang="zh-TW" altLang="en-US" dirty="0"/>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005347544"/>
              </p:ext>
            </p:extLst>
          </p:nvPr>
        </p:nvGraphicFramePr>
        <p:xfrm>
          <a:off x="755580" y="1916830"/>
          <a:ext cx="7272806" cy="4608511"/>
        </p:xfrm>
        <a:graphic>
          <a:graphicData uri="http://schemas.openxmlformats.org/drawingml/2006/table">
            <a:tbl>
              <a:tblPr firstRow="1" firstCol="1" bandRow="1">
                <a:tableStyleId>{5C22544A-7EE6-4342-B048-85BDC9FD1C3A}</a:tableStyleId>
              </a:tblPr>
              <a:tblGrid>
                <a:gridCol w="1573110"/>
                <a:gridCol w="712260"/>
                <a:gridCol w="712260"/>
                <a:gridCol w="712260"/>
                <a:gridCol w="712260"/>
                <a:gridCol w="712260"/>
                <a:gridCol w="712260"/>
                <a:gridCol w="713068"/>
                <a:gridCol w="713068"/>
              </a:tblGrid>
              <a:tr h="452860">
                <a:tc rowSpan="2">
                  <a:txBody>
                    <a:bodyPr/>
                    <a:lstStyle/>
                    <a:p>
                      <a:pPr algn="ctr" fontAlgn="ctr">
                        <a:lnSpc>
                          <a:spcPts val="1600"/>
                        </a:lnSpc>
                        <a:spcAft>
                          <a:spcPts val="0"/>
                        </a:spcAft>
                      </a:pPr>
                      <a:r>
                        <a:rPr lang="zh-TW" sz="1200" kern="0" spc="65" dirty="0">
                          <a:effectLst/>
                        </a:rPr>
                        <a:t>項　目</a:t>
                      </a:r>
                      <a:endParaRPr lang="zh-TW" sz="1200" kern="100" dirty="0">
                        <a:effectLst/>
                        <a:latin typeface="Calibri"/>
                        <a:ea typeface="新細明體"/>
                        <a:cs typeface="Times New Roman"/>
                      </a:endParaRPr>
                    </a:p>
                  </a:txBody>
                  <a:tcPr marL="36195" marR="36195" marT="0" marB="0" anchor="ctr"/>
                </a:tc>
                <a:tc gridSpan="2">
                  <a:txBody>
                    <a:bodyPr/>
                    <a:lstStyle/>
                    <a:p>
                      <a:pPr marR="17780" algn="ctr" fontAlgn="ctr">
                        <a:lnSpc>
                          <a:spcPts val="1600"/>
                        </a:lnSpc>
                        <a:spcAft>
                          <a:spcPts val="0"/>
                        </a:spcAft>
                      </a:pPr>
                      <a:r>
                        <a:rPr lang="zh-TW" sz="1200" kern="0" spc="65">
                          <a:effectLst/>
                        </a:rPr>
                        <a:t>台灣</a:t>
                      </a:r>
                      <a:endParaRPr lang="zh-TW" sz="1200" kern="100">
                        <a:effectLst/>
                        <a:latin typeface="Calibri"/>
                        <a:ea typeface="新細明體"/>
                        <a:cs typeface="Times New Roman"/>
                      </a:endParaRPr>
                    </a:p>
                  </a:txBody>
                  <a:tcPr marL="36195" marR="36195" marT="0" marB="0" anchor="ctr"/>
                </a:tc>
                <a:tc hMerge="1">
                  <a:txBody>
                    <a:bodyPr/>
                    <a:lstStyle/>
                    <a:p>
                      <a:endParaRPr lang="zh-TW" altLang="en-US"/>
                    </a:p>
                  </a:txBody>
                  <a:tcPr/>
                </a:tc>
                <a:tc gridSpan="2">
                  <a:txBody>
                    <a:bodyPr/>
                    <a:lstStyle/>
                    <a:p>
                      <a:pPr marR="17780" algn="ctr" fontAlgn="ctr">
                        <a:lnSpc>
                          <a:spcPts val="1600"/>
                        </a:lnSpc>
                        <a:spcAft>
                          <a:spcPts val="0"/>
                        </a:spcAft>
                      </a:pPr>
                      <a:r>
                        <a:rPr lang="zh-TW" sz="1200" kern="0" spc="65">
                          <a:effectLst/>
                        </a:rPr>
                        <a:t>南韓</a:t>
                      </a:r>
                      <a:endParaRPr lang="zh-TW" sz="1200" kern="100">
                        <a:effectLst/>
                        <a:latin typeface="Calibri"/>
                        <a:ea typeface="新細明體"/>
                        <a:cs typeface="Times New Roman"/>
                      </a:endParaRPr>
                    </a:p>
                  </a:txBody>
                  <a:tcPr marL="36195" marR="36195" marT="0" marB="0" anchor="ctr"/>
                </a:tc>
                <a:tc hMerge="1">
                  <a:txBody>
                    <a:bodyPr/>
                    <a:lstStyle/>
                    <a:p>
                      <a:endParaRPr lang="zh-TW" altLang="en-US"/>
                    </a:p>
                  </a:txBody>
                  <a:tcPr/>
                </a:tc>
                <a:tc gridSpan="2">
                  <a:txBody>
                    <a:bodyPr/>
                    <a:lstStyle/>
                    <a:p>
                      <a:pPr marR="17780" algn="ctr" fontAlgn="ctr">
                        <a:lnSpc>
                          <a:spcPts val="1600"/>
                        </a:lnSpc>
                        <a:spcAft>
                          <a:spcPts val="0"/>
                        </a:spcAft>
                      </a:pPr>
                      <a:r>
                        <a:rPr lang="zh-TW" sz="1200" kern="0" spc="65">
                          <a:effectLst/>
                        </a:rPr>
                        <a:t>新加坡</a:t>
                      </a:r>
                      <a:endParaRPr lang="zh-TW" sz="1200" kern="100">
                        <a:effectLst/>
                        <a:latin typeface="Calibri"/>
                        <a:ea typeface="新細明體"/>
                        <a:cs typeface="Times New Roman"/>
                      </a:endParaRPr>
                    </a:p>
                  </a:txBody>
                  <a:tcPr marL="36195" marR="36195" marT="0" marB="0" anchor="ctr"/>
                </a:tc>
                <a:tc hMerge="1">
                  <a:txBody>
                    <a:bodyPr/>
                    <a:lstStyle/>
                    <a:p>
                      <a:endParaRPr lang="zh-TW" altLang="en-US"/>
                    </a:p>
                  </a:txBody>
                  <a:tcPr/>
                </a:tc>
                <a:tc gridSpan="2">
                  <a:txBody>
                    <a:bodyPr/>
                    <a:lstStyle/>
                    <a:p>
                      <a:pPr marR="17780" algn="ctr" fontAlgn="ctr">
                        <a:lnSpc>
                          <a:spcPts val="1600"/>
                        </a:lnSpc>
                        <a:spcAft>
                          <a:spcPts val="0"/>
                        </a:spcAft>
                      </a:pPr>
                      <a:r>
                        <a:rPr lang="zh-TW" sz="1200" kern="0" spc="65">
                          <a:effectLst/>
                        </a:rPr>
                        <a:t>香港</a:t>
                      </a:r>
                      <a:endParaRPr lang="zh-TW" sz="1200" kern="100">
                        <a:effectLst/>
                        <a:latin typeface="Calibri"/>
                        <a:ea typeface="新細明體"/>
                        <a:cs typeface="Times New Roman"/>
                      </a:endParaRPr>
                    </a:p>
                  </a:txBody>
                  <a:tcPr marL="36195" marR="36195" marT="0" marB="0" anchor="ctr"/>
                </a:tc>
                <a:tc hMerge="1">
                  <a:txBody>
                    <a:bodyPr/>
                    <a:lstStyle/>
                    <a:p>
                      <a:endParaRPr lang="zh-TW" altLang="en-US"/>
                    </a:p>
                  </a:txBody>
                  <a:tcPr/>
                </a:tc>
              </a:tr>
              <a:tr h="1278663">
                <a:tc vMerge="1">
                  <a:txBody>
                    <a:bodyPr/>
                    <a:lstStyle/>
                    <a:p>
                      <a:endParaRPr lang="zh-TW" altLang="en-US"/>
                    </a:p>
                  </a:txBody>
                  <a:tcPr/>
                </a:tc>
                <a:tc>
                  <a:txBody>
                    <a:bodyPr/>
                    <a:lstStyle/>
                    <a:p>
                      <a:pPr marR="19050" algn="ctr" fontAlgn="ctr">
                        <a:lnSpc>
                          <a:spcPts val="1600"/>
                        </a:lnSpc>
                        <a:spcAft>
                          <a:spcPts val="0"/>
                        </a:spcAft>
                      </a:pPr>
                      <a:r>
                        <a:rPr lang="zh-TW" sz="1200" kern="0" spc="65" dirty="0">
                          <a:effectLst/>
                        </a:rPr>
                        <a:t>評分</a:t>
                      </a:r>
                      <a:endParaRPr lang="zh-TW" sz="1200" kern="100" dirty="0">
                        <a:effectLst/>
                        <a:latin typeface="Calibri"/>
                        <a:ea typeface="新細明體"/>
                        <a:cs typeface="Times New Roman"/>
                      </a:endParaRPr>
                    </a:p>
                  </a:txBody>
                  <a:tcPr marL="36195" marR="36195" marT="0" marB="0" anchor="ctr"/>
                </a:tc>
                <a:tc>
                  <a:txBody>
                    <a:bodyPr/>
                    <a:lstStyle/>
                    <a:p>
                      <a:pPr marR="19050" algn="ctr" fontAlgn="ctr">
                        <a:lnSpc>
                          <a:spcPts val="1600"/>
                        </a:lnSpc>
                        <a:spcAft>
                          <a:spcPts val="0"/>
                        </a:spcAft>
                      </a:pPr>
                      <a:r>
                        <a:rPr lang="zh-TW" sz="1200" kern="0" spc="65" dirty="0">
                          <a:effectLst/>
                        </a:rPr>
                        <a:t>百分位排　名</a:t>
                      </a:r>
                      <a:endParaRPr lang="zh-TW" sz="1200" kern="100" dirty="0">
                        <a:effectLst/>
                        <a:latin typeface="Calibri"/>
                        <a:ea typeface="新細明體"/>
                        <a:cs typeface="Times New Roman"/>
                      </a:endParaRPr>
                    </a:p>
                  </a:txBody>
                  <a:tcPr marL="36195" marR="36195" marT="0" marB="0" anchor="ctr"/>
                </a:tc>
                <a:tc>
                  <a:txBody>
                    <a:bodyPr/>
                    <a:lstStyle/>
                    <a:p>
                      <a:pPr marR="19050" algn="ctr" fontAlgn="ctr">
                        <a:lnSpc>
                          <a:spcPts val="1600"/>
                        </a:lnSpc>
                        <a:spcAft>
                          <a:spcPts val="0"/>
                        </a:spcAft>
                      </a:pPr>
                      <a:r>
                        <a:rPr lang="zh-TW" sz="1200" kern="0" spc="65">
                          <a:effectLst/>
                        </a:rPr>
                        <a:t>評分</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600"/>
                        </a:lnSpc>
                        <a:spcAft>
                          <a:spcPts val="0"/>
                        </a:spcAft>
                      </a:pPr>
                      <a:r>
                        <a:rPr lang="zh-TW" sz="1200" kern="0" spc="65">
                          <a:effectLst/>
                        </a:rPr>
                        <a:t>百分位排　名</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600"/>
                        </a:lnSpc>
                        <a:spcAft>
                          <a:spcPts val="0"/>
                        </a:spcAft>
                      </a:pPr>
                      <a:r>
                        <a:rPr lang="zh-TW" sz="1200" kern="0" spc="65">
                          <a:effectLst/>
                        </a:rPr>
                        <a:t>評分</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600"/>
                        </a:lnSpc>
                        <a:spcAft>
                          <a:spcPts val="0"/>
                        </a:spcAft>
                      </a:pPr>
                      <a:r>
                        <a:rPr lang="zh-TW" sz="1200" kern="0" spc="65">
                          <a:effectLst/>
                        </a:rPr>
                        <a:t>百分位排　名</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600"/>
                        </a:lnSpc>
                        <a:spcAft>
                          <a:spcPts val="0"/>
                        </a:spcAft>
                      </a:pPr>
                      <a:r>
                        <a:rPr lang="zh-TW" sz="1200" kern="0" spc="65">
                          <a:effectLst/>
                        </a:rPr>
                        <a:t>評分</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600"/>
                        </a:lnSpc>
                        <a:spcAft>
                          <a:spcPts val="0"/>
                        </a:spcAft>
                      </a:pPr>
                      <a:r>
                        <a:rPr lang="zh-TW" sz="1200" kern="0" spc="65">
                          <a:effectLst/>
                        </a:rPr>
                        <a:t>百分位排　名</a:t>
                      </a:r>
                      <a:endParaRPr lang="zh-TW" sz="1200" kern="100">
                        <a:effectLst/>
                        <a:latin typeface="Calibri"/>
                        <a:ea typeface="新細明體"/>
                        <a:cs typeface="Times New Roman"/>
                      </a:endParaRPr>
                    </a:p>
                  </a:txBody>
                  <a:tcPr marL="36195" marR="36195" marT="0" marB="0" anchor="ctr"/>
                </a:tc>
              </a:tr>
              <a:tr h="479498">
                <a:tc>
                  <a:txBody>
                    <a:bodyPr/>
                    <a:lstStyle/>
                    <a:p>
                      <a:pPr fontAlgn="ctr">
                        <a:lnSpc>
                          <a:spcPts val="1800"/>
                        </a:lnSpc>
                        <a:spcAft>
                          <a:spcPts val="0"/>
                        </a:spcAft>
                      </a:pPr>
                      <a:r>
                        <a:rPr lang="zh-TW" sz="1200" kern="0" spc="65">
                          <a:effectLst/>
                        </a:rPr>
                        <a:t>公民表達與課責</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0.70</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68.8</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0.59</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65.4</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-0.41</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35.1</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0.49</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60.6</a:t>
                      </a:r>
                      <a:endParaRPr lang="zh-TW" sz="1200" kern="100">
                        <a:effectLst/>
                        <a:latin typeface="Calibri"/>
                        <a:ea typeface="新細明體"/>
                        <a:cs typeface="Times New Roman"/>
                      </a:endParaRPr>
                    </a:p>
                  </a:txBody>
                  <a:tcPr marL="36195" marR="36195" marT="0" marB="0" anchor="ctr"/>
                </a:tc>
              </a:tr>
              <a:tr h="479498">
                <a:tc>
                  <a:txBody>
                    <a:bodyPr/>
                    <a:lstStyle/>
                    <a:p>
                      <a:pPr fontAlgn="ctr">
                        <a:lnSpc>
                          <a:spcPts val="1800"/>
                        </a:lnSpc>
                        <a:spcAft>
                          <a:spcPts val="0"/>
                        </a:spcAft>
                      </a:pPr>
                      <a:r>
                        <a:rPr lang="zh-TW" sz="1200" kern="0" spc="65">
                          <a:effectLst/>
                        </a:rPr>
                        <a:t>政治穩定</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dirty="0">
                          <a:effectLst/>
                        </a:rPr>
                        <a:t>0.72</a:t>
                      </a:r>
                      <a:endParaRPr lang="zh-TW" sz="1200" kern="100" dirty="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dirty="0">
                          <a:effectLst/>
                        </a:rPr>
                        <a:t>71.8</a:t>
                      </a:r>
                      <a:endParaRPr lang="zh-TW" sz="1200" kern="100" dirty="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0.41</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59.8</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1.33</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96.2</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1.09</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86.1</a:t>
                      </a:r>
                      <a:endParaRPr lang="zh-TW" sz="1200" kern="100">
                        <a:effectLst/>
                        <a:latin typeface="Calibri"/>
                        <a:ea typeface="新細明體"/>
                        <a:cs typeface="Times New Roman"/>
                      </a:endParaRPr>
                    </a:p>
                  </a:txBody>
                  <a:tcPr marL="36195" marR="36195" marT="0" marB="0" anchor="ctr"/>
                </a:tc>
              </a:tr>
              <a:tr h="479498">
                <a:tc>
                  <a:txBody>
                    <a:bodyPr/>
                    <a:lstStyle/>
                    <a:p>
                      <a:pPr fontAlgn="ctr">
                        <a:lnSpc>
                          <a:spcPts val="1800"/>
                        </a:lnSpc>
                        <a:spcAft>
                          <a:spcPts val="0"/>
                        </a:spcAft>
                      </a:pPr>
                      <a:r>
                        <a:rPr lang="zh-TW" sz="1200" kern="0" spc="65">
                          <a:effectLst/>
                        </a:rPr>
                        <a:t>政府效能</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0.88</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79.1</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1.26</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86.3</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dirty="0">
                          <a:effectLst/>
                        </a:rPr>
                        <a:t>2.53</a:t>
                      </a:r>
                      <a:endParaRPr lang="zh-TW" sz="1200" kern="100" dirty="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100.0</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1.83</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95.3</a:t>
                      </a:r>
                      <a:endParaRPr lang="zh-TW" sz="1200" kern="100">
                        <a:effectLst/>
                        <a:latin typeface="Calibri"/>
                        <a:ea typeface="新細明體"/>
                        <a:cs typeface="Times New Roman"/>
                      </a:endParaRPr>
                    </a:p>
                  </a:txBody>
                  <a:tcPr marL="36195" marR="36195" marT="0" marB="0" anchor="ctr"/>
                </a:tc>
              </a:tr>
              <a:tr h="479498">
                <a:tc>
                  <a:txBody>
                    <a:bodyPr/>
                    <a:lstStyle/>
                    <a:p>
                      <a:pPr fontAlgn="ctr">
                        <a:lnSpc>
                          <a:spcPts val="1800"/>
                        </a:lnSpc>
                        <a:spcAft>
                          <a:spcPts val="0"/>
                        </a:spcAft>
                      </a:pPr>
                      <a:r>
                        <a:rPr lang="zh-TW" sz="1200" kern="0" spc="65">
                          <a:effectLst/>
                        </a:rPr>
                        <a:t>監管品質</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1.07</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81.6</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0.73</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72.9</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dirty="0">
                          <a:effectLst/>
                        </a:rPr>
                        <a:t>1.92</a:t>
                      </a:r>
                      <a:endParaRPr lang="zh-TW" sz="1200" kern="100" dirty="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99.5</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2.00</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100.0</a:t>
                      </a:r>
                      <a:endParaRPr lang="zh-TW" sz="1200" kern="100">
                        <a:effectLst/>
                        <a:latin typeface="Calibri"/>
                        <a:ea typeface="新細明體"/>
                        <a:cs typeface="Times New Roman"/>
                      </a:endParaRPr>
                    </a:p>
                  </a:txBody>
                  <a:tcPr marL="36195" marR="36195" marT="0" marB="0" anchor="ctr"/>
                </a:tc>
              </a:tr>
              <a:tr h="479498">
                <a:tc>
                  <a:txBody>
                    <a:bodyPr/>
                    <a:lstStyle/>
                    <a:p>
                      <a:pPr fontAlgn="ctr">
                        <a:lnSpc>
                          <a:spcPts val="1800"/>
                        </a:lnSpc>
                        <a:spcAft>
                          <a:spcPts val="0"/>
                        </a:spcAft>
                      </a:pPr>
                      <a:r>
                        <a:rPr lang="zh-TW" sz="1200" kern="0" spc="65">
                          <a:effectLst/>
                        </a:rPr>
                        <a:t>法治</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0.77</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73.7</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0.79</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74.2</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dirty="0">
                          <a:effectLst/>
                        </a:rPr>
                        <a:t>1.73</a:t>
                      </a:r>
                      <a:endParaRPr lang="zh-TW" sz="1200" kern="100" dirty="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93.8</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1.56</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90.9</a:t>
                      </a:r>
                      <a:endParaRPr lang="zh-TW" sz="1200" kern="100">
                        <a:effectLst/>
                        <a:latin typeface="Calibri"/>
                        <a:ea typeface="新細明體"/>
                        <a:cs typeface="Times New Roman"/>
                      </a:endParaRPr>
                    </a:p>
                  </a:txBody>
                  <a:tcPr marL="36195" marR="36195" marT="0" marB="0" anchor="ctr"/>
                </a:tc>
              </a:tr>
              <a:tr h="479498">
                <a:tc>
                  <a:txBody>
                    <a:bodyPr/>
                    <a:lstStyle/>
                    <a:p>
                      <a:pPr fontAlgn="ctr">
                        <a:lnSpc>
                          <a:spcPts val="1800"/>
                        </a:lnSpc>
                        <a:spcAft>
                          <a:spcPts val="0"/>
                        </a:spcAft>
                      </a:pPr>
                      <a:r>
                        <a:rPr lang="zh-TW" sz="1200" kern="0" spc="65">
                          <a:effectLst/>
                        </a:rPr>
                        <a:t>反貪污</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0.55</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72.9</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0.45</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69.6</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2.34</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a:effectLst/>
                        </a:rPr>
                        <a:t>99.5</a:t>
                      </a:r>
                      <a:endParaRPr lang="zh-TW" sz="1200" kern="100">
                        <a:effectLst/>
                        <a:latin typeface="Calibri"/>
                        <a:ea typeface="新細明體"/>
                        <a:cs typeface="Times New Roman"/>
                      </a:endParaRPr>
                    </a:p>
                  </a:txBody>
                  <a:tcPr marL="36195" marR="36195" marT="0" marB="0" anchor="ctr"/>
                </a:tc>
                <a:tc>
                  <a:txBody>
                    <a:bodyPr/>
                    <a:lstStyle/>
                    <a:p>
                      <a:pPr marR="19050" algn="ctr" fontAlgn="ctr">
                        <a:lnSpc>
                          <a:spcPts val="1800"/>
                        </a:lnSpc>
                        <a:spcAft>
                          <a:spcPts val="0"/>
                        </a:spcAft>
                      </a:pPr>
                      <a:r>
                        <a:rPr lang="en-US" sz="1200" kern="0" spc="65">
                          <a:effectLst/>
                        </a:rPr>
                        <a:t>1.88</a:t>
                      </a:r>
                      <a:endParaRPr lang="zh-TW" sz="1200" kern="100">
                        <a:effectLst/>
                        <a:latin typeface="Calibri"/>
                        <a:ea typeface="新細明體"/>
                        <a:cs typeface="Times New Roman"/>
                      </a:endParaRPr>
                    </a:p>
                  </a:txBody>
                  <a:tcPr marL="36195" marR="36195" marT="0" marB="0" anchor="ctr"/>
                </a:tc>
                <a:tc>
                  <a:txBody>
                    <a:bodyPr/>
                    <a:lstStyle/>
                    <a:p>
                      <a:pPr algn="ctr" fontAlgn="ctr">
                        <a:lnSpc>
                          <a:spcPts val="1800"/>
                        </a:lnSpc>
                        <a:spcAft>
                          <a:spcPts val="0"/>
                        </a:spcAft>
                      </a:pPr>
                      <a:r>
                        <a:rPr lang="en-US" sz="1200" kern="0" spc="65" dirty="0">
                          <a:effectLst/>
                        </a:rPr>
                        <a:t>94.2</a:t>
                      </a:r>
                      <a:endParaRPr lang="zh-TW" sz="1200" kern="100" dirty="0">
                        <a:effectLst/>
                        <a:latin typeface="Calibri"/>
                        <a:ea typeface="新細明體"/>
                        <a:cs typeface="Times New Roman"/>
                      </a:endParaRPr>
                    </a:p>
                  </a:txBody>
                  <a:tcPr marL="36195" marR="36195" marT="0" marB="0" anchor="ctr"/>
                </a:tc>
              </a:tr>
            </a:tbl>
          </a:graphicData>
        </a:graphic>
      </p:graphicFrame>
      <p:sp>
        <p:nvSpPr>
          <p:cNvPr id="5" name="Rectangle 1"/>
          <p:cNvSpPr>
            <a:spLocks noChangeArrowheads="1"/>
          </p:cNvSpPr>
          <p:nvPr/>
        </p:nvSpPr>
        <p:spPr bwMode="auto">
          <a:xfrm>
            <a:off x="251520" y="1272043"/>
            <a:ext cx="653255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sz="2400" b="0" i="0" u="none" strike="noStrike" cap="none" normalizeH="0" baseline="0" dirty="0" smtClean="0">
                <a:ln>
                  <a:noFill/>
                </a:ln>
                <a:solidFill>
                  <a:srgbClr val="FF0000"/>
                </a:solidFill>
                <a:effectLst/>
                <a:latin typeface="標楷體" pitchFamily="65" charset="-120"/>
                <a:ea typeface="標楷體" pitchFamily="65" charset="-120"/>
                <a:cs typeface="Arial" pitchFamily="34" charset="0"/>
              </a:rPr>
              <a:t>世界銀行全球治理指標評比－亞洲四龍</a:t>
            </a:r>
            <a:r>
              <a:rPr kumimoji="1" lang="en-US" altLang="zh-TW" sz="2400" b="0" i="0" u="none" strike="noStrike" cap="none" normalizeH="0" baseline="0" dirty="0" smtClean="0">
                <a:ln>
                  <a:noFill/>
                </a:ln>
                <a:solidFill>
                  <a:srgbClr val="FF0000"/>
                </a:solidFill>
                <a:effectLst/>
                <a:latin typeface="Calibri" pitchFamily="34" charset="0"/>
                <a:ea typeface="新細明體" pitchFamily="18" charset="-120"/>
                <a:cs typeface="Times New Roman" pitchFamily="18" charset="0"/>
              </a:rPr>
              <a:t>(2008</a:t>
            </a:r>
            <a:r>
              <a:rPr kumimoji="1" lang="zh-TW" altLang="en-US" sz="2400" b="0" i="0" u="none" strike="noStrike" cap="none" normalizeH="0" baseline="0" dirty="0" smtClean="0">
                <a:ln>
                  <a:noFill/>
                </a:ln>
                <a:solidFill>
                  <a:srgbClr val="FF0000"/>
                </a:solidFill>
                <a:effectLst/>
                <a:latin typeface="標楷體" pitchFamily="65" charset="-120"/>
                <a:ea typeface="標楷體" pitchFamily="65" charset="-120"/>
                <a:cs typeface="Arial" pitchFamily="34" charset="0"/>
              </a:rPr>
              <a:t>年</a:t>
            </a:r>
            <a:r>
              <a:rPr kumimoji="1" lang="en-US" altLang="zh-TW" sz="2400" b="0" i="0" u="none" strike="noStrike" cap="none" normalizeH="0" baseline="0" dirty="0" smtClean="0">
                <a:ln>
                  <a:noFill/>
                </a:ln>
                <a:solidFill>
                  <a:srgbClr val="FF0000"/>
                </a:solidFill>
                <a:effectLst/>
                <a:latin typeface="Calibri" pitchFamily="34" charset="0"/>
                <a:ea typeface="新細明體" pitchFamily="18" charset="-120"/>
                <a:cs typeface="Times New Roman" pitchFamily="18" charset="0"/>
              </a:rPr>
              <a:t>)</a:t>
            </a:r>
            <a:endParaRPr kumimoji="1" lang="en-US" altLang="zh-TW" sz="2400" b="0" i="0" u="none" strike="noStrike" cap="none" normalizeH="0" baseline="0" dirty="0" smtClean="0">
              <a:ln>
                <a:noFill/>
              </a:ln>
              <a:solidFill>
                <a:srgbClr val="FF0000"/>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zh-TW" sz="1800"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
        <p:nvSpPr>
          <p:cNvPr id="6" name="投影片編號版面配置區 5"/>
          <p:cNvSpPr>
            <a:spLocks noGrp="1"/>
          </p:cNvSpPr>
          <p:nvPr>
            <p:ph type="sldNum" sz="quarter" idx="12"/>
          </p:nvPr>
        </p:nvSpPr>
        <p:spPr/>
        <p:txBody>
          <a:bodyPr/>
          <a:lstStyle/>
          <a:p>
            <a:fld id="{F7CC785E-F357-41E6-A151-A254A58BB9CF}" type="slidenum">
              <a:rPr lang="zh-TW" altLang="en-US" smtClean="0"/>
              <a:t>15</a:t>
            </a:fld>
            <a:endParaRPr lang="zh-TW" altLang="en-US"/>
          </a:p>
        </p:txBody>
      </p:sp>
    </p:spTree>
    <p:extLst>
      <p:ext uri="{BB962C8B-B14F-4D97-AF65-F5344CB8AC3E}">
        <p14:creationId xmlns:p14="http://schemas.microsoft.com/office/powerpoint/2010/main" val="13155101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5200" dirty="0" smtClean="0"/>
              <a:t>如何</a:t>
            </a:r>
            <a:r>
              <a:rPr lang="zh-TW" altLang="zh-TW" sz="5200" dirty="0" smtClean="0"/>
              <a:t>提升</a:t>
            </a:r>
            <a:r>
              <a:rPr lang="zh-TW" altLang="zh-TW" sz="5200" dirty="0"/>
              <a:t>公共治理競爭力</a:t>
            </a:r>
            <a:endParaRPr lang="zh-TW" altLang="en-US" sz="5200" dirty="0"/>
          </a:p>
        </p:txBody>
      </p:sp>
      <p:sp>
        <p:nvSpPr>
          <p:cNvPr id="3" name="內容版面配置區 2"/>
          <p:cNvSpPr>
            <a:spLocks noGrp="1"/>
          </p:cNvSpPr>
          <p:nvPr>
            <p:ph idx="1"/>
          </p:nvPr>
        </p:nvSpPr>
        <p:spPr/>
        <p:txBody>
          <a:bodyPr>
            <a:normAutofit fontScale="92500" lnSpcReduction="20000"/>
          </a:bodyPr>
          <a:lstStyle/>
          <a:p>
            <a:r>
              <a:rPr lang="zh-TW" altLang="zh-TW" dirty="0"/>
              <a:t>提升政府效能方面：落實分層負責、簡化行政流程，強化跨部會</a:t>
            </a:r>
            <a:r>
              <a:rPr lang="zh-TW" altLang="zh-TW" dirty="0" smtClean="0"/>
              <a:t>協調機制</a:t>
            </a:r>
            <a:r>
              <a:rPr lang="zh-TW" altLang="zh-TW" dirty="0"/>
              <a:t>，提升行政效率及為民服務品質。</a:t>
            </a:r>
          </a:p>
          <a:p>
            <a:r>
              <a:rPr lang="zh-TW" altLang="zh-TW" dirty="0" smtClean="0"/>
              <a:t>強化</a:t>
            </a:r>
            <a:r>
              <a:rPr lang="zh-TW" altLang="zh-TW" dirty="0"/>
              <a:t>績效課責方面：建立可信賴的績效指標，確實執行績效評估制度</a:t>
            </a:r>
            <a:r>
              <a:rPr lang="zh-TW" altLang="zh-TW" dirty="0" smtClean="0"/>
              <a:t>，強化</a:t>
            </a:r>
            <a:r>
              <a:rPr lang="zh-TW" altLang="zh-TW" dirty="0"/>
              <a:t>法制化工作，提升公共支出效率，落實課責</a:t>
            </a:r>
            <a:r>
              <a:rPr lang="zh-TW" altLang="zh-TW" dirty="0" smtClean="0"/>
              <a:t>機制。</a:t>
            </a:r>
            <a:r>
              <a:rPr lang="en-US" altLang="zh-TW" dirty="0" smtClean="0"/>
              <a:t> </a:t>
            </a:r>
          </a:p>
          <a:p>
            <a:r>
              <a:rPr lang="zh-TW" altLang="zh-TW" dirty="0"/>
              <a:t>擴大公民參與方面：政府施政應以民意為依歸，應建立多元溝通平台</a:t>
            </a:r>
            <a:r>
              <a:rPr lang="zh-TW" altLang="zh-TW" dirty="0" smtClean="0"/>
              <a:t>，傾聽</a:t>
            </a:r>
            <a:r>
              <a:rPr lang="zh-TW" altLang="zh-TW" dirty="0"/>
              <a:t>民眾意見、充分提供公民參與各項社會政策機會。</a:t>
            </a:r>
            <a:r>
              <a:rPr lang="en-US" altLang="zh-TW" dirty="0"/>
              <a:t> </a:t>
            </a:r>
            <a:endParaRPr lang="en-US" altLang="zh-TW" dirty="0" smtClean="0"/>
          </a:p>
          <a:p>
            <a:r>
              <a:rPr lang="zh-TW" altLang="zh-TW" dirty="0" smtClean="0"/>
              <a:t>促進</a:t>
            </a:r>
            <a:r>
              <a:rPr lang="zh-TW" altLang="zh-TW" dirty="0"/>
              <a:t>政府透明方面：藉由資訊公開，提升政府業務透明度。</a:t>
            </a:r>
          </a:p>
          <a:p>
            <a:endParaRPr lang="zh-TW" altLang="en-US" dirty="0"/>
          </a:p>
        </p:txBody>
      </p:sp>
      <p:sp>
        <p:nvSpPr>
          <p:cNvPr id="4" name="投影片編號版面配置區 3"/>
          <p:cNvSpPr>
            <a:spLocks noGrp="1"/>
          </p:cNvSpPr>
          <p:nvPr>
            <p:ph type="sldNum" sz="quarter" idx="12"/>
          </p:nvPr>
        </p:nvSpPr>
        <p:spPr/>
        <p:txBody>
          <a:bodyPr/>
          <a:lstStyle/>
          <a:p>
            <a:fld id="{F7CC785E-F357-41E6-A151-A254A58BB9CF}" type="slidenum">
              <a:rPr lang="zh-TW" altLang="en-US" smtClean="0"/>
              <a:t>16</a:t>
            </a:fld>
            <a:endParaRPr lang="zh-TW" altLang="en-US"/>
          </a:p>
        </p:txBody>
      </p:sp>
    </p:spTree>
    <p:extLst>
      <p:ext uri="{BB962C8B-B14F-4D97-AF65-F5344CB8AC3E}">
        <p14:creationId xmlns:p14="http://schemas.microsoft.com/office/powerpoint/2010/main" val="14650913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274638"/>
            <a:ext cx="9036496" cy="1143000"/>
          </a:xfrm>
        </p:spPr>
        <p:txBody>
          <a:bodyPr>
            <a:noAutofit/>
          </a:bodyPr>
          <a:lstStyle/>
          <a:p>
            <a:pPr algn="ctr"/>
            <a:r>
              <a:rPr lang="zh-TW" altLang="zh-TW" sz="2600" dirty="0"/>
              <a:t>世界銀行治理效能指數的標準對亞太地區十七個</a:t>
            </a:r>
            <a:r>
              <a:rPr lang="zh-TW" altLang="zh-TW" sz="2600" dirty="0" smtClean="0"/>
              <a:t>國家</a:t>
            </a:r>
            <a:r>
              <a:rPr lang="zh-TW" altLang="en-US" sz="2600" dirty="0" smtClean="0"/>
              <a:t>的</a:t>
            </a:r>
            <a:r>
              <a:rPr lang="zh-TW" altLang="zh-TW" sz="2600" dirty="0" smtClean="0"/>
              <a:t>評比</a:t>
            </a:r>
            <a:endParaRPr lang="zh-TW" altLang="en-US" sz="2600" dirty="0"/>
          </a:p>
        </p:txBody>
      </p:sp>
      <p:pic>
        <p:nvPicPr>
          <p:cNvPr id="4" name="內容版面配置區 3" descr="http://imgcache.sina.com/?s=dzhkQvYx0jK2RwOLGWo4LkAgLunCm1lWNtzk6VXVByxwPeMm005K%2BeS4Chb141MPOfYN1jGdKePXOU5kLlNzSgZWHlmlTfQnKWZwDpufMg5V2pXhRk%2FjKZZsJkA8MsFJF"/>
          <p:cNvPicPr>
            <a:picLocks noGrp="1"/>
          </p:cNvPicPr>
          <p:nvPr>
            <p:ph idx="1"/>
          </p:nvPr>
        </p:nvPicPr>
        <p:blipFill>
          <a:blip r:embed="rId2" cstate="print"/>
          <a:srcRect/>
          <a:stretch>
            <a:fillRect/>
          </a:stretch>
        </p:blipFill>
        <p:spPr bwMode="auto">
          <a:xfrm>
            <a:off x="755576" y="1556792"/>
            <a:ext cx="7488832" cy="4752528"/>
          </a:xfrm>
          <a:prstGeom prst="rect">
            <a:avLst/>
          </a:prstGeom>
          <a:noFill/>
          <a:ln w="9525">
            <a:noFill/>
            <a:miter lim="800000"/>
            <a:headEnd/>
            <a:tailEnd/>
          </a:ln>
        </p:spPr>
      </p:pic>
      <p:sp>
        <p:nvSpPr>
          <p:cNvPr id="5" name="投影片編號版面配置區 4"/>
          <p:cNvSpPr>
            <a:spLocks noGrp="1"/>
          </p:cNvSpPr>
          <p:nvPr>
            <p:ph type="sldNum" sz="quarter" idx="12"/>
          </p:nvPr>
        </p:nvSpPr>
        <p:spPr/>
        <p:txBody>
          <a:bodyPr/>
          <a:lstStyle/>
          <a:p>
            <a:fld id="{F7CC785E-F357-41E6-A151-A254A58BB9CF}" type="slidenum">
              <a:rPr lang="zh-TW" altLang="en-US" smtClean="0"/>
              <a:t>17</a:t>
            </a:fld>
            <a:endParaRPr lang="zh-TW" altLang="en-US"/>
          </a:p>
        </p:txBody>
      </p:sp>
    </p:spTree>
    <p:extLst>
      <p:ext uri="{BB962C8B-B14F-4D97-AF65-F5344CB8AC3E}">
        <p14:creationId xmlns:p14="http://schemas.microsoft.com/office/powerpoint/2010/main" val="24940895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5400" dirty="0" smtClean="0"/>
              <a:t>結語</a:t>
            </a:r>
            <a:endParaRPr lang="zh-TW" altLang="en-US" sz="5400" dirty="0"/>
          </a:p>
        </p:txBody>
      </p:sp>
      <p:sp>
        <p:nvSpPr>
          <p:cNvPr id="3" name="內容版面配置區 2"/>
          <p:cNvSpPr>
            <a:spLocks noGrp="1"/>
          </p:cNvSpPr>
          <p:nvPr>
            <p:ph idx="1"/>
          </p:nvPr>
        </p:nvSpPr>
        <p:spPr>
          <a:xfrm>
            <a:off x="467544" y="1340768"/>
            <a:ext cx="7715200" cy="4709120"/>
          </a:xfrm>
        </p:spPr>
        <p:txBody>
          <a:bodyPr/>
          <a:lstStyle/>
          <a:p>
            <a:pPr marL="36576" indent="0">
              <a:buNone/>
            </a:pPr>
            <a:r>
              <a:rPr lang="zh-TW" altLang="en-US" dirty="0" smtClean="0"/>
              <a:t>      人</a:t>
            </a:r>
            <a:r>
              <a:rPr lang="zh-TW" altLang="en-US" dirty="0"/>
              <a:t>都是自私的總是為自己的利益著想，                </a:t>
            </a:r>
            <a:r>
              <a:rPr lang="zh-TW" altLang="en-US" dirty="0" smtClean="0"/>
              <a:t>  政治</a:t>
            </a:r>
            <a:r>
              <a:rPr lang="zh-TW" altLang="en-US" dirty="0"/>
              <a:t>鐵三角</a:t>
            </a:r>
            <a:r>
              <a:rPr lang="en-US" altLang="zh-TW" dirty="0"/>
              <a:t>(</a:t>
            </a:r>
            <a:r>
              <a:rPr lang="zh-TW" altLang="en-US" dirty="0"/>
              <a:t>民意代表 利益團體 官員</a:t>
            </a:r>
            <a:r>
              <a:rPr lang="en-US" altLang="zh-TW" dirty="0"/>
              <a:t>)         </a:t>
            </a:r>
            <a:r>
              <a:rPr lang="zh-TW" altLang="en-US" dirty="0"/>
              <a:t>會影響政治決策，結果未必對人民有利。</a:t>
            </a:r>
          </a:p>
          <a:p>
            <a:pPr marL="36576" indent="0">
              <a:buNone/>
            </a:pPr>
            <a:endParaRPr lang="zh-TW" altLang="en-US" dirty="0"/>
          </a:p>
          <a:p>
            <a:pPr marL="36576" indent="0">
              <a:buNone/>
            </a:pPr>
            <a:r>
              <a:rPr lang="zh-TW" altLang="en-US" dirty="0"/>
              <a:t>     因此做任何決定時，不可以只替單一一                    方思考，而是要進行多方面的思考，以達到對大家最有利的方案。</a:t>
            </a:r>
          </a:p>
          <a:p>
            <a:pPr marL="36576" indent="0">
              <a:buNone/>
            </a:pPr>
            <a:endParaRPr lang="en-US" altLang="zh-TW" dirty="0" smtClean="0"/>
          </a:p>
        </p:txBody>
      </p:sp>
      <p:sp>
        <p:nvSpPr>
          <p:cNvPr id="4" name="投影片編號版面配置區 3"/>
          <p:cNvSpPr>
            <a:spLocks noGrp="1"/>
          </p:cNvSpPr>
          <p:nvPr>
            <p:ph type="sldNum" sz="quarter" idx="12"/>
          </p:nvPr>
        </p:nvSpPr>
        <p:spPr/>
        <p:txBody>
          <a:bodyPr/>
          <a:lstStyle/>
          <a:p>
            <a:fld id="{F7CC785E-F357-41E6-A151-A254A58BB9CF}" type="slidenum">
              <a:rPr lang="zh-TW" altLang="en-US" smtClean="0"/>
              <a:t>18</a:t>
            </a:fld>
            <a:endParaRPr lang="zh-TW" altLang="en-US"/>
          </a:p>
        </p:txBody>
      </p:sp>
    </p:spTree>
    <p:extLst>
      <p:ext uri="{BB962C8B-B14F-4D97-AF65-F5344CB8AC3E}">
        <p14:creationId xmlns:p14="http://schemas.microsoft.com/office/powerpoint/2010/main" val="30185046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5400" dirty="0" smtClean="0"/>
              <a:t>結語</a:t>
            </a:r>
            <a:endParaRPr lang="zh-TW" altLang="en-US" sz="5400" dirty="0"/>
          </a:p>
        </p:txBody>
      </p:sp>
      <p:sp>
        <p:nvSpPr>
          <p:cNvPr id="3" name="內容版面配置區 2"/>
          <p:cNvSpPr>
            <a:spLocks noGrp="1"/>
          </p:cNvSpPr>
          <p:nvPr>
            <p:ph idx="1"/>
          </p:nvPr>
        </p:nvSpPr>
        <p:spPr/>
        <p:txBody>
          <a:bodyPr>
            <a:normAutofit/>
          </a:bodyPr>
          <a:lstStyle/>
          <a:p>
            <a:r>
              <a:rPr lang="zh-TW" altLang="zh-TW" dirty="0"/>
              <a:t>若要政治決策能符合公共利益最大化要求，就必須建立起一套能約束和監督</a:t>
            </a:r>
            <a:r>
              <a:rPr lang="zh-TW" altLang="zh-TW" dirty="0" smtClean="0"/>
              <a:t>決策者</a:t>
            </a:r>
            <a:r>
              <a:rPr lang="zh-TW" altLang="zh-TW" dirty="0"/>
              <a:t>的有效機制</a:t>
            </a:r>
            <a:r>
              <a:rPr lang="zh-TW" altLang="zh-TW" dirty="0" smtClean="0"/>
              <a:t>。</a:t>
            </a:r>
            <a:endParaRPr lang="en-US" altLang="zh-TW" dirty="0" smtClean="0"/>
          </a:p>
          <a:p>
            <a:r>
              <a:rPr lang="zh-TW" altLang="en-US" dirty="0"/>
              <a:t>建立完整的有效機制，才可以防止決策   者濫用自己的權力來謀取自己的利益，而犧牲了大多數人的權利。</a:t>
            </a:r>
            <a:endParaRPr lang="zh-TW" altLang="zh-TW" dirty="0"/>
          </a:p>
          <a:p>
            <a:endParaRPr lang="en-US" altLang="zh-TW" dirty="0" smtClean="0"/>
          </a:p>
          <a:p>
            <a:pPr marL="36576" indent="0">
              <a:buNone/>
            </a:pPr>
            <a:endParaRPr lang="zh-TW" altLang="en-US" dirty="0"/>
          </a:p>
        </p:txBody>
      </p:sp>
      <p:sp>
        <p:nvSpPr>
          <p:cNvPr id="4" name="投影片編號版面配置區 3"/>
          <p:cNvSpPr>
            <a:spLocks noGrp="1"/>
          </p:cNvSpPr>
          <p:nvPr>
            <p:ph type="sldNum" sz="quarter" idx="12"/>
          </p:nvPr>
        </p:nvSpPr>
        <p:spPr/>
        <p:txBody>
          <a:bodyPr/>
          <a:lstStyle/>
          <a:p>
            <a:fld id="{F7CC785E-F357-41E6-A151-A254A58BB9CF}" type="slidenum">
              <a:rPr lang="zh-TW" altLang="en-US" smtClean="0"/>
              <a:t>19</a:t>
            </a:fld>
            <a:endParaRPr lang="zh-TW" altLang="en-US"/>
          </a:p>
        </p:txBody>
      </p:sp>
      <p:pic>
        <p:nvPicPr>
          <p:cNvPr id="5" name="irc_mi" descr="http://news.jcrb.com/fzmh/200811/W020081118514053329445.jpg">
            <a:hlinkClick r:id="rId2"/>
          </p:cNvPr>
          <p:cNvPicPr/>
          <p:nvPr/>
        </p:nvPicPr>
        <p:blipFill>
          <a:blip r:embed="rId3" cstate="print"/>
          <a:srcRect/>
          <a:stretch>
            <a:fillRect/>
          </a:stretch>
        </p:blipFill>
        <p:spPr bwMode="auto">
          <a:xfrm>
            <a:off x="5089872" y="4193704"/>
            <a:ext cx="3626792" cy="2664296"/>
          </a:xfrm>
          <a:prstGeom prst="rect">
            <a:avLst/>
          </a:prstGeom>
          <a:noFill/>
          <a:ln w="9525">
            <a:noFill/>
            <a:miter lim="800000"/>
            <a:headEnd/>
            <a:tailEnd/>
          </a:ln>
        </p:spPr>
      </p:pic>
    </p:spTree>
    <p:extLst>
      <p:ext uri="{BB962C8B-B14F-4D97-AF65-F5344CB8AC3E}">
        <p14:creationId xmlns:p14="http://schemas.microsoft.com/office/powerpoint/2010/main" val="29418237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539552" y="1916832"/>
            <a:ext cx="7467600" cy="4525963"/>
          </a:xfrm>
        </p:spPr>
        <p:txBody>
          <a:bodyPr>
            <a:normAutofit/>
          </a:bodyPr>
          <a:lstStyle/>
          <a:p>
            <a:pPr marL="0" indent="0" algn="ctr">
              <a:buNone/>
            </a:pPr>
            <a:r>
              <a:rPr lang="zh-TW" altLang="en-US" sz="7200" dirty="0" smtClean="0">
                <a:solidFill>
                  <a:srgbClr val="FFFF00"/>
                </a:solidFill>
              </a:rPr>
              <a:t>謝謝大家</a:t>
            </a:r>
            <a:endParaRPr lang="en-US" altLang="zh-TW" sz="7200" dirty="0" smtClean="0">
              <a:solidFill>
                <a:srgbClr val="FFFF00"/>
              </a:solidFill>
            </a:endParaRPr>
          </a:p>
          <a:p>
            <a:pPr marL="0" indent="0" algn="ctr">
              <a:buNone/>
            </a:pPr>
            <a:r>
              <a:rPr lang="en-US" altLang="zh-TW" sz="7200" dirty="0" smtClean="0">
                <a:solidFill>
                  <a:srgbClr val="FFFF00"/>
                </a:solidFill>
              </a:rPr>
              <a:t>THE END</a:t>
            </a:r>
            <a:endParaRPr lang="zh-TW" altLang="en-US" sz="7200" dirty="0">
              <a:solidFill>
                <a:srgbClr val="FFFF00"/>
              </a:solidFill>
            </a:endParaRPr>
          </a:p>
        </p:txBody>
      </p:sp>
      <p:sp>
        <p:nvSpPr>
          <p:cNvPr id="4" name="投影片編號版面配置區 3"/>
          <p:cNvSpPr>
            <a:spLocks noGrp="1"/>
          </p:cNvSpPr>
          <p:nvPr>
            <p:ph type="sldNum" sz="quarter" idx="12"/>
          </p:nvPr>
        </p:nvSpPr>
        <p:spPr/>
        <p:txBody>
          <a:bodyPr/>
          <a:lstStyle/>
          <a:p>
            <a:fld id="{F7CC785E-F357-41E6-A151-A254A58BB9CF}" type="slidenum">
              <a:rPr lang="zh-TW" altLang="en-US" smtClean="0"/>
              <a:t>20</a:t>
            </a:fld>
            <a:endParaRPr lang="zh-TW" altLang="en-US"/>
          </a:p>
        </p:txBody>
      </p:sp>
    </p:spTree>
    <p:extLst>
      <p:ext uri="{BB962C8B-B14F-4D97-AF65-F5344CB8AC3E}">
        <p14:creationId xmlns:p14="http://schemas.microsoft.com/office/powerpoint/2010/main" val="1124509249"/>
      </p:ext>
    </p:extLst>
  </p:cSld>
  <p:clrMapOvr>
    <a:masterClrMapping/>
  </p:clrMapOvr>
  <p:timing>
    <p:tnLst>
      <p:par>
        <p:cTn id="1" dur="indefinite" restart="never" nodeType="tmRoot"/>
      </p:par>
    </p:tnLst>
  </p:timing>
</p:sld>
</file>

<file path=ppt/theme/theme1.xml><?xml version="1.0" encoding="utf-8"?>
<a:theme xmlns:a="http://schemas.openxmlformats.org/drawingml/2006/main" name="科技">
  <a:themeElements>
    <a:clrScheme name="科技">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科技">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科技">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134</TotalTime>
  <Words>1404</Words>
  <Application>Microsoft Office PowerPoint</Application>
  <PresentationFormat>如螢幕大小 (4:3)</PresentationFormat>
  <Paragraphs>173</Paragraphs>
  <Slides>20</Slides>
  <Notes>0</Notes>
  <HiddenSlides>0</HiddenSlides>
  <MMClips>0</MMClips>
  <ScaleCrop>false</ScaleCrop>
  <HeadingPairs>
    <vt:vector size="4" baseType="variant">
      <vt:variant>
        <vt:lpstr>佈景主題</vt:lpstr>
      </vt:variant>
      <vt:variant>
        <vt:i4>1</vt:i4>
      </vt:variant>
      <vt:variant>
        <vt:lpstr>投影片標題</vt:lpstr>
      </vt:variant>
      <vt:variant>
        <vt:i4>20</vt:i4>
      </vt:variant>
    </vt:vector>
  </HeadingPairs>
  <TitlesOfParts>
    <vt:vector size="21" baseType="lpstr">
      <vt:lpstr>科技</vt:lpstr>
      <vt:lpstr>公共選擇理論</vt:lpstr>
      <vt:lpstr> 分工執掌</vt:lpstr>
      <vt:lpstr>目錄</vt:lpstr>
      <vt:lpstr>前言</vt:lpstr>
      <vt:lpstr>      何謂「公共選擇理論」</vt:lpstr>
      <vt:lpstr>公共選擇理論起源</vt:lpstr>
      <vt:lpstr>公共選擇理論形成</vt:lpstr>
      <vt:lpstr>公共選擇問題的解決辦法</vt:lpstr>
      <vt:lpstr>公共選擇理論的方法論</vt:lpstr>
      <vt:lpstr>評價</vt:lpstr>
      <vt:lpstr>公共選擇理論對官僚提出的批評</vt:lpstr>
      <vt:lpstr>PowerPoint 簡報</vt:lpstr>
      <vt:lpstr>政經體系互動模型</vt:lpstr>
      <vt:lpstr>政治機制的主要參與者</vt:lpstr>
      <vt:lpstr>台灣公共治理競爭力之趨勢與挑戰</vt:lpstr>
      <vt:lpstr>如何提升公共治理競爭力</vt:lpstr>
      <vt:lpstr>世界銀行治理效能指數的標準對亞太地區十七個國家的評比</vt:lpstr>
      <vt:lpstr>結語</vt:lpstr>
      <vt:lpstr>結語</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公共選擇理論</dc:title>
  <dc:creator>w7</dc:creator>
  <cp:lastModifiedBy>煙囪</cp:lastModifiedBy>
  <cp:revision>22</cp:revision>
  <dcterms:created xsi:type="dcterms:W3CDTF">2013-03-26T00:54:28Z</dcterms:created>
  <dcterms:modified xsi:type="dcterms:W3CDTF">2013-03-26T13:12:30Z</dcterms:modified>
</cp:coreProperties>
</file>